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7.jpg" ContentType="image/jpg"/>
  <Override PartName="/ppt/media/image8.jpg" ContentType="image/jpg"/>
  <Override PartName="/ppt/media/image79.jpg" ContentType="image/jpg"/>
  <Override PartName="/ppt/media/image84.jpg" ContentType="image/jpg"/>
  <Override PartName="/ppt/media/image99.jpg" ContentType="image/jpg"/>
  <Override PartName="/ppt/media/image101.jpg" ContentType="image/jpg"/>
  <Override PartName="/ppt/media/image102.jpg" ContentType="image/jpg"/>
  <Override PartName="/ppt/media/image103.jpg" ContentType="image/jpg"/>
  <Override PartName="/ppt/media/image104.jpg" ContentType="image/jpg"/>
  <Override PartName="/ppt/media/image105.jpg" ContentType="image/jpg"/>
  <Override PartName="/ppt/media/image106.jpg" ContentType="image/jpg"/>
  <Override PartName="/ppt/media/image109.jpg" ContentType="image/jpg"/>
  <Override PartName="/ppt/media/image110.jpg" ContentType="image/jp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media/image163.jpg" ContentType="image/jpg"/>
  <Override PartName="/ppt/media/image165.jpg" ContentType="image/jpg"/>
  <Override PartName="/ppt/media/image166.jpg" ContentType="image/jpg"/>
  <Override PartName="/ppt/media/image167.jpg" ContentType="image/jpg"/>
  <Override PartName="/ppt/media/image171.jpg" ContentType="image/jpg"/>
  <Override PartName="/ppt/media/image172.jpg" ContentType="image/jpg"/>
  <Override PartName="/ppt/media/image173.jpg" ContentType="image/jpg"/>
  <Override PartName="/ppt/media/image174.jpg" ContentType="image/jpg"/>
  <Override PartName="/ppt/media/image182.jpg" ContentType="image/jpg"/>
  <Override PartName="/ppt/media/image183.jpg" ContentType="image/jpg"/>
  <Override PartName="/ppt/media/image188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345" r:id="rId22"/>
    <p:sldId id="274" r:id="rId23"/>
    <p:sldId id="276" r:id="rId24"/>
    <p:sldId id="282" r:id="rId25"/>
    <p:sldId id="277" r:id="rId26"/>
    <p:sldId id="283" r:id="rId27"/>
    <p:sldId id="284" r:id="rId28"/>
    <p:sldId id="285" r:id="rId29"/>
    <p:sldId id="286" r:id="rId30"/>
    <p:sldId id="287" r:id="rId31"/>
    <p:sldId id="347" r:id="rId32"/>
    <p:sldId id="288" r:id="rId33"/>
    <p:sldId id="289" r:id="rId34"/>
    <p:sldId id="290" r:id="rId35"/>
    <p:sldId id="291" r:id="rId36"/>
    <p:sldId id="279" r:id="rId37"/>
    <p:sldId id="292" r:id="rId38"/>
    <p:sldId id="293" r:id="rId39"/>
    <p:sldId id="294" r:id="rId40"/>
    <p:sldId id="295" r:id="rId41"/>
    <p:sldId id="296" r:id="rId42"/>
    <p:sldId id="280" r:id="rId43"/>
    <p:sldId id="297" r:id="rId44"/>
    <p:sldId id="298" r:id="rId45"/>
    <p:sldId id="299" r:id="rId46"/>
    <p:sldId id="300" r:id="rId47"/>
    <p:sldId id="301" r:id="rId48"/>
    <p:sldId id="302" r:id="rId49"/>
    <p:sldId id="281" r:id="rId50"/>
    <p:sldId id="303" r:id="rId51"/>
    <p:sldId id="304" r:id="rId52"/>
    <p:sldId id="305" r:id="rId53"/>
    <p:sldId id="306" r:id="rId54"/>
    <p:sldId id="278" r:id="rId55"/>
    <p:sldId id="307" r:id="rId56"/>
    <p:sldId id="309" r:id="rId57"/>
    <p:sldId id="308" r:id="rId58"/>
    <p:sldId id="310" r:id="rId59"/>
    <p:sldId id="311" r:id="rId60"/>
    <p:sldId id="312" r:id="rId61"/>
    <p:sldId id="342" r:id="rId62"/>
    <p:sldId id="343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1" r:id="rId71"/>
    <p:sldId id="330" r:id="rId72"/>
    <p:sldId id="346" r:id="rId73"/>
    <p:sldId id="328" r:id="rId74"/>
    <p:sldId id="322" r:id="rId75"/>
    <p:sldId id="329" r:id="rId76"/>
    <p:sldId id="325" r:id="rId77"/>
    <p:sldId id="323" r:id="rId78"/>
    <p:sldId id="324" r:id="rId79"/>
    <p:sldId id="326" r:id="rId80"/>
    <p:sldId id="351" r:id="rId81"/>
  </p:sldIdLst>
  <p:sldSz cx="12192000" cy="6858000"/>
  <p:notesSz cx="9296400" cy="7010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>
      <p:cViewPr varScale="1">
        <p:scale>
          <a:sx n="111" d="100"/>
          <a:sy n="111" d="100"/>
        </p:scale>
        <p:origin x="534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83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theme" Target="theme/theme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61" Type="http://schemas.openxmlformats.org/officeDocument/2006/relationships/slide" Target="slides/slide57.xml"/><Relationship Id="rId8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2020-2021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New Hires</c:v>
                </c:pt>
                <c:pt idx="1">
                  <c:v>Resignations</c:v>
                </c:pt>
                <c:pt idx="2">
                  <c:v>Terminations</c:v>
                </c:pt>
                <c:pt idx="3">
                  <c:v>Retirements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43</c:v>
                </c:pt>
                <c:pt idx="1">
                  <c:v>33</c:v>
                </c:pt>
                <c:pt idx="2">
                  <c:v>5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B0-4083-81B5-E032F11EB98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2021-2022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New Hires</c:v>
                </c:pt>
                <c:pt idx="1">
                  <c:v>Resignations</c:v>
                </c:pt>
                <c:pt idx="2">
                  <c:v>Terminations</c:v>
                </c:pt>
                <c:pt idx="3">
                  <c:v>Retirements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77</c:v>
                </c:pt>
                <c:pt idx="1">
                  <c:v>67</c:v>
                </c:pt>
                <c:pt idx="2">
                  <c:v>8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B0-4083-81B5-E032F11EB9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39774511"/>
        <c:axId val="2039779503"/>
      </c:barChart>
      <c:catAx>
        <c:axId val="20397745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9779503"/>
        <c:crosses val="autoZero"/>
        <c:auto val="1"/>
        <c:lblAlgn val="ctr"/>
        <c:lblOffset val="100"/>
        <c:noMultiLvlLbl val="0"/>
      </c:catAx>
      <c:valAx>
        <c:axId val="20397795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97745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95756"/>
            <a:ext cx="12191999" cy="456133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129147" y="1192295"/>
            <a:ext cx="3896359" cy="2128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800" b="0" i="0">
                <a:solidFill>
                  <a:srgbClr val="C00000"/>
                </a:solidFill>
                <a:latin typeface="Adobe Devanagari"/>
                <a:cs typeface="Adobe Devanaga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chemeClr val="tx1"/>
                </a:solidFill>
                <a:latin typeface="Adobe Devanagari"/>
                <a:cs typeface="Adobe Devanaga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chemeClr val="tx1"/>
                </a:solidFill>
                <a:latin typeface="Adobe Devanagari"/>
                <a:cs typeface="Adobe Devanaga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chemeClr val="tx1"/>
                </a:solidFill>
                <a:latin typeface="Adobe Devanagari"/>
                <a:cs typeface="Adobe Devanaga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6244" y="-123952"/>
            <a:ext cx="11859511" cy="29685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0">
                <a:solidFill>
                  <a:schemeClr val="tx1"/>
                </a:solidFill>
                <a:latin typeface="Adobe Devanagari"/>
                <a:cs typeface="Adobe Devanaga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629559" y="1880148"/>
            <a:ext cx="7785100" cy="46164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rkcarecentre.ca/" TargetMode="External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7" Type="http://schemas.openxmlformats.org/officeDocument/2006/relationships/image" Target="../media/image106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g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18" Type="http://schemas.openxmlformats.org/officeDocument/2006/relationships/image" Target="../media/image12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17" Type="http://schemas.openxmlformats.org/officeDocument/2006/relationships/image" Target="../media/image127.png"/><Relationship Id="rId2" Type="http://schemas.openxmlformats.org/officeDocument/2006/relationships/image" Target="../media/image112.png"/><Relationship Id="rId16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5" Type="http://schemas.openxmlformats.org/officeDocument/2006/relationships/image" Target="../media/image125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0.png"/><Relationship Id="rId18" Type="http://schemas.openxmlformats.org/officeDocument/2006/relationships/image" Target="../media/image145.png"/><Relationship Id="rId3" Type="http://schemas.openxmlformats.org/officeDocument/2006/relationships/image" Target="../media/image130.png"/><Relationship Id="rId21" Type="http://schemas.openxmlformats.org/officeDocument/2006/relationships/image" Target="../media/image148.png"/><Relationship Id="rId7" Type="http://schemas.openxmlformats.org/officeDocument/2006/relationships/image" Target="../media/image134.png"/><Relationship Id="rId12" Type="http://schemas.openxmlformats.org/officeDocument/2006/relationships/image" Target="../media/image139.png"/><Relationship Id="rId17" Type="http://schemas.openxmlformats.org/officeDocument/2006/relationships/image" Target="../media/image144.png"/><Relationship Id="rId25" Type="http://schemas.openxmlformats.org/officeDocument/2006/relationships/image" Target="../media/image152.png"/><Relationship Id="rId2" Type="http://schemas.openxmlformats.org/officeDocument/2006/relationships/image" Target="../media/image129.png"/><Relationship Id="rId16" Type="http://schemas.openxmlformats.org/officeDocument/2006/relationships/image" Target="../media/image143.png"/><Relationship Id="rId20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24" Type="http://schemas.openxmlformats.org/officeDocument/2006/relationships/image" Target="../media/image151.png"/><Relationship Id="rId5" Type="http://schemas.openxmlformats.org/officeDocument/2006/relationships/image" Target="../media/image132.png"/><Relationship Id="rId15" Type="http://schemas.openxmlformats.org/officeDocument/2006/relationships/image" Target="../media/image142.png"/><Relationship Id="rId23" Type="http://schemas.openxmlformats.org/officeDocument/2006/relationships/image" Target="../media/image150.png"/><Relationship Id="rId10" Type="http://schemas.openxmlformats.org/officeDocument/2006/relationships/image" Target="../media/image137.png"/><Relationship Id="rId19" Type="http://schemas.openxmlformats.org/officeDocument/2006/relationships/image" Target="../media/image146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Relationship Id="rId14" Type="http://schemas.openxmlformats.org/officeDocument/2006/relationships/image" Target="../media/image141.png"/><Relationship Id="rId22" Type="http://schemas.openxmlformats.org/officeDocument/2006/relationships/image" Target="../media/image14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jpeg"/><Relationship Id="rId4" Type="http://schemas.openxmlformats.org/officeDocument/2006/relationships/image" Target="../media/image15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7.pn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18.png"/><Relationship Id="rId5" Type="http://schemas.openxmlformats.org/officeDocument/2006/relationships/image" Target="../media/image29.png"/><Relationship Id="rId15" Type="http://schemas.openxmlformats.org/officeDocument/2006/relationships/image" Target="../media/image38.png"/><Relationship Id="rId10" Type="http://schemas.openxmlformats.org/officeDocument/2006/relationships/image" Target="../media/image34.png"/><Relationship Id="rId19" Type="http://schemas.openxmlformats.org/officeDocument/2006/relationships/image" Target="../media/image42.png"/><Relationship Id="rId4" Type="http://schemas.openxmlformats.org/officeDocument/2006/relationships/image" Target="../media/image11.png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gingresearch.ca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gingresearch.ca/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gingresearch.ca/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gingresearch.ca/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gingresearch.ca/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gingresearch.ca/" TargetMode="External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gingresearch.ca/" TargetMode="External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jpeg"/><Relationship Id="rId4" Type="http://schemas.openxmlformats.org/officeDocument/2006/relationships/image" Target="../media/image16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2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gingresearch.ca/" TargetMode="External"/><Relationship Id="rId2" Type="http://schemas.openxmlformats.org/officeDocument/2006/relationships/hyperlink" Target="http://www.yorkcarecentre.ca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2.jpg"/><Relationship Id="rId4" Type="http://schemas.openxmlformats.org/officeDocument/2006/relationships/image" Target="../media/image171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jpeg"/><Relationship Id="rId5" Type="http://schemas.openxmlformats.org/officeDocument/2006/relationships/hyperlink" Target="https://uk.wikipedia.org/wiki/Instagram" TargetMode="External"/><Relationship Id="rId4" Type="http://schemas.openxmlformats.org/officeDocument/2006/relationships/image" Target="../media/image175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jpg"/><Relationship Id="rId3" Type="http://schemas.openxmlformats.org/officeDocument/2006/relationships/image" Target="../media/image178.png"/><Relationship Id="rId7" Type="http://schemas.openxmlformats.org/officeDocument/2006/relationships/image" Target="../media/image182.jp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11" Type="http://schemas.openxmlformats.org/officeDocument/2006/relationships/image" Target="../media/image185.png"/><Relationship Id="rId5" Type="http://schemas.openxmlformats.org/officeDocument/2006/relationships/image" Target="../media/image180.png"/><Relationship Id="rId10" Type="http://schemas.openxmlformats.org/officeDocument/2006/relationships/hyperlink" Target="http://www.yourhealthsystem.ca/" TargetMode="External"/><Relationship Id="rId4" Type="http://schemas.openxmlformats.org/officeDocument/2006/relationships/image" Target="../media/image179.png"/><Relationship Id="rId9" Type="http://schemas.openxmlformats.org/officeDocument/2006/relationships/image" Target="../media/image184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3" Type="http://schemas.openxmlformats.org/officeDocument/2006/relationships/image" Target="../media/image61.png"/><Relationship Id="rId21" Type="http://schemas.openxmlformats.org/officeDocument/2006/relationships/image" Target="../media/image4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image" Target="../media/image60.png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19" Type="http://schemas.openxmlformats.org/officeDocument/2006/relationships/image" Target="../media/image77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13" Type="http://schemas.openxmlformats.org/officeDocument/2006/relationships/image" Target="../media/image203.png"/><Relationship Id="rId18" Type="http://schemas.openxmlformats.org/officeDocument/2006/relationships/image" Target="../media/image208.png"/><Relationship Id="rId3" Type="http://schemas.openxmlformats.org/officeDocument/2006/relationships/image" Target="../media/image193.png"/><Relationship Id="rId21" Type="http://schemas.openxmlformats.org/officeDocument/2006/relationships/image" Target="../media/image211.png"/><Relationship Id="rId7" Type="http://schemas.openxmlformats.org/officeDocument/2006/relationships/image" Target="../media/image197.png"/><Relationship Id="rId12" Type="http://schemas.openxmlformats.org/officeDocument/2006/relationships/image" Target="../media/image202.png"/><Relationship Id="rId17" Type="http://schemas.openxmlformats.org/officeDocument/2006/relationships/image" Target="../media/image207.png"/><Relationship Id="rId25" Type="http://schemas.openxmlformats.org/officeDocument/2006/relationships/image" Target="../media/image215.png"/><Relationship Id="rId2" Type="http://schemas.openxmlformats.org/officeDocument/2006/relationships/image" Target="../media/image192.png"/><Relationship Id="rId16" Type="http://schemas.openxmlformats.org/officeDocument/2006/relationships/image" Target="../media/image206.png"/><Relationship Id="rId20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png"/><Relationship Id="rId11" Type="http://schemas.openxmlformats.org/officeDocument/2006/relationships/image" Target="../media/image201.png"/><Relationship Id="rId24" Type="http://schemas.openxmlformats.org/officeDocument/2006/relationships/image" Target="../media/image214.png"/><Relationship Id="rId5" Type="http://schemas.openxmlformats.org/officeDocument/2006/relationships/image" Target="../media/image195.png"/><Relationship Id="rId15" Type="http://schemas.openxmlformats.org/officeDocument/2006/relationships/image" Target="../media/image205.png"/><Relationship Id="rId23" Type="http://schemas.openxmlformats.org/officeDocument/2006/relationships/image" Target="../media/image213.png"/><Relationship Id="rId10" Type="http://schemas.openxmlformats.org/officeDocument/2006/relationships/image" Target="../media/image200.png"/><Relationship Id="rId19" Type="http://schemas.openxmlformats.org/officeDocument/2006/relationships/image" Target="../media/image209.png"/><Relationship Id="rId4" Type="http://schemas.openxmlformats.org/officeDocument/2006/relationships/image" Target="../media/image194.png"/><Relationship Id="rId9" Type="http://schemas.openxmlformats.org/officeDocument/2006/relationships/image" Target="../media/image199.png"/><Relationship Id="rId14" Type="http://schemas.openxmlformats.org/officeDocument/2006/relationships/image" Target="../media/image204.png"/><Relationship Id="rId22" Type="http://schemas.openxmlformats.org/officeDocument/2006/relationships/image" Target="../media/image212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3" Type="http://schemas.openxmlformats.org/officeDocument/2006/relationships/image" Target="../media/image217.png"/><Relationship Id="rId7" Type="http://schemas.openxmlformats.org/officeDocument/2006/relationships/image" Target="../media/image221.png"/><Relationship Id="rId12" Type="http://schemas.openxmlformats.org/officeDocument/2006/relationships/image" Target="../media/image226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11" Type="http://schemas.openxmlformats.org/officeDocument/2006/relationships/image" Target="../media/image225.png"/><Relationship Id="rId5" Type="http://schemas.openxmlformats.org/officeDocument/2006/relationships/image" Target="../media/image219.png"/><Relationship Id="rId10" Type="http://schemas.openxmlformats.org/officeDocument/2006/relationships/image" Target="../media/image224.png"/><Relationship Id="rId4" Type="http://schemas.openxmlformats.org/officeDocument/2006/relationships/image" Target="../media/image218.png"/><Relationship Id="rId9" Type="http://schemas.openxmlformats.org/officeDocument/2006/relationships/image" Target="../media/image223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svg"/><Relationship Id="rId7" Type="http://schemas.openxmlformats.org/officeDocument/2006/relationships/image" Target="../media/image236.sv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5.png"/><Relationship Id="rId5" Type="http://schemas.openxmlformats.org/officeDocument/2006/relationships/image" Target="../media/image234.svg"/><Relationship Id="rId4" Type="http://schemas.openxmlformats.org/officeDocument/2006/relationships/image" Target="../media/image2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object 11"/>
          <p:cNvGrpSpPr/>
          <p:nvPr/>
        </p:nvGrpSpPr>
        <p:grpSpPr>
          <a:xfrm>
            <a:off x="2057400" y="5334000"/>
            <a:ext cx="8366759" cy="1443355"/>
            <a:chOff x="7620" y="5114544"/>
            <a:chExt cx="8366759" cy="1443355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73552" y="5286755"/>
              <a:ext cx="2760276" cy="113233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20" y="5114544"/>
              <a:ext cx="3361943" cy="144321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09487" y="5204459"/>
              <a:ext cx="2564891" cy="1290827"/>
            </a:xfrm>
            <a:prstGeom prst="rect">
              <a:avLst/>
            </a:prstGeom>
          </p:spPr>
        </p:pic>
      </p:grpSp>
      <p:pic>
        <p:nvPicPr>
          <p:cNvPr id="10" name="Picture 9" descr="A picture containing building, road, outdoor, sky&#10;&#10;Description automatically generated">
            <a:extLst>
              <a:ext uri="{FF2B5EF4-FFF2-40B4-BE49-F238E27FC236}">
                <a16:creationId xmlns:a16="http://schemas.microsoft.com/office/drawing/2014/main" id="{2F23FBD8-82C8-9FF6-D87F-122BC6385F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05316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9ECB9CC-3C8C-6E1C-C48D-66CA2AEB1EF8}"/>
              </a:ext>
            </a:extLst>
          </p:cNvPr>
          <p:cNvSpPr/>
          <p:nvPr/>
        </p:nvSpPr>
        <p:spPr>
          <a:xfrm>
            <a:off x="304800" y="210221"/>
            <a:ext cx="487825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sz="3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YCC Board of Directors </a:t>
            </a:r>
          </a:p>
          <a:p>
            <a:pPr algn="l"/>
            <a:r>
              <a:rPr lang="en-US" sz="3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Orientation</a:t>
            </a:r>
          </a:p>
          <a:p>
            <a:pPr algn="l"/>
            <a:r>
              <a:rPr lang="en-US" sz="3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December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09600" y="312739"/>
            <a:ext cx="7202043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Adobe Devanagari"/>
                <a:cs typeface="Adobe Devanagari"/>
              </a:rPr>
              <a:t>The</a:t>
            </a:r>
            <a:r>
              <a:rPr sz="4800" spc="-25" dirty="0">
                <a:latin typeface="Adobe Devanagari"/>
                <a:cs typeface="Adobe Devanagari"/>
              </a:rPr>
              <a:t> </a:t>
            </a:r>
            <a:r>
              <a:rPr sz="4800" dirty="0">
                <a:latin typeface="Adobe Devanagari"/>
                <a:cs typeface="Adobe Devanagari"/>
              </a:rPr>
              <a:t>Board of</a:t>
            </a:r>
            <a:r>
              <a:rPr sz="4800" spc="-10" dirty="0">
                <a:latin typeface="Adobe Devanagari"/>
                <a:cs typeface="Adobe Devanagari"/>
              </a:rPr>
              <a:t> Directors</a:t>
            </a:r>
            <a:endParaRPr sz="4800" dirty="0">
              <a:latin typeface="Adobe Devanagari"/>
              <a:cs typeface="Adobe Devanaga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8930" y="1371599"/>
            <a:ext cx="6696269" cy="45719"/>
          </a:xfrm>
          <a:custGeom>
            <a:avLst/>
            <a:gdLst/>
            <a:ahLst/>
            <a:cxnLst/>
            <a:rect l="l" t="t" r="r" b="b"/>
            <a:pathLst>
              <a:path w="5234940" h="15240">
                <a:moveTo>
                  <a:pt x="5234940" y="0"/>
                </a:moveTo>
                <a:lnTo>
                  <a:pt x="0" y="0"/>
                </a:lnTo>
                <a:lnTo>
                  <a:pt x="0" y="15240"/>
                </a:lnTo>
                <a:lnTo>
                  <a:pt x="5234940" y="15240"/>
                </a:lnTo>
                <a:lnTo>
                  <a:pt x="52349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8839200" y="152400"/>
            <a:ext cx="3124200" cy="60144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46355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000" dirty="0">
                <a:latin typeface="Adobe Devanagari"/>
                <a:cs typeface="Adobe Devanagari"/>
              </a:rPr>
              <a:t>Provides</a:t>
            </a:r>
            <a:r>
              <a:rPr sz="2000" spc="-15" dirty="0">
                <a:latin typeface="Adobe Devanagari"/>
                <a:cs typeface="Adobe Devanagari"/>
              </a:rPr>
              <a:t> </a:t>
            </a:r>
            <a:r>
              <a:rPr sz="2000" dirty="0">
                <a:latin typeface="Adobe Devanagari"/>
                <a:cs typeface="Adobe Devanagari"/>
              </a:rPr>
              <a:t>oversight</a:t>
            </a:r>
            <a:r>
              <a:rPr sz="2000" spc="-15" dirty="0">
                <a:latin typeface="Adobe Devanagari"/>
                <a:cs typeface="Adobe Devanagari"/>
              </a:rPr>
              <a:t> </a:t>
            </a:r>
            <a:r>
              <a:rPr sz="2000" dirty="0">
                <a:latin typeface="Adobe Devanagari"/>
                <a:cs typeface="Adobe Devanagari"/>
              </a:rPr>
              <a:t>of</a:t>
            </a:r>
            <a:r>
              <a:rPr sz="2000" spc="-10" dirty="0">
                <a:latin typeface="Adobe Devanagari"/>
                <a:cs typeface="Adobe Devanagari"/>
              </a:rPr>
              <a:t> </a:t>
            </a:r>
            <a:r>
              <a:rPr sz="2000" dirty="0">
                <a:latin typeface="Adobe Devanagari"/>
                <a:cs typeface="Adobe Devanagari"/>
              </a:rPr>
              <a:t>YCC, YDI, YCP, </a:t>
            </a:r>
            <a:r>
              <a:rPr sz="2000" spc="-25" dirty="0">
                <a:latin typeface="Adobe Devanagari"/>
                <a:cs typeface="Adobe Devanagari"/>
              </a:rPr>
              <a:t>and </a:t>
            </a:r>
            <a:r>
              <a:rPr sz="2000" spc="-10" dirty="0">
                <a:latin typeface="Adobe Devanagari"/>
                <a:cs typeface="Adobe Devanagari"/>
              </a:rPr>
              <a:t>CIRA.</a:t>
            </a:r>
            <a:endParaRPr sz="2000" dirty="0">
              <a:latin typeface="Adobe Devanagari"/>
              <a:cs typeface="Adobe Devanagari"/>
            </a:endParaRPr>
          </a:p>
          <a:p>
            <a:pPr marL="299085" indent="-28702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000" dirty="0">
                <a:latin typeface="Adobe Devanagari"/>
                <a:cs typeface="Adobe Devanagari"/>
              </a:rPr>
              <a:t>Follows</a:t>
            </a:r>
            <a:r>
              <a:rPr sz="2000" spc="-45" dirty="0">
                <a:latin typeface="Adobe Devanagari"/>
                <a:cs typeface="Adobe Devanagari"/>
              </a:rPr>
              <a:t> </a:t>
            </a:r>
            <a:r>
              <a:rPr sz="2000" dirty="0">
                <a:latin typeface="Adobe Devanagari"/>
                <a:cs typeface="Adobe Devanagari"/>
              </a:rPr>
              <a:t>modern</a:t>
            </a:r>
            <a:r>
              <a:rPr sz="2000" spc="-30" dirty="0">
                <a:latin typeface="Adobe Devanagari"/>
                <a:cs typeface="Adobe Devanagari"/>
              </a:rPr>
              <a:t> </a:t>
            </a:r>
            <a:r>
              <a:rPr sz="2000" dirty="0">
                <a:latin typeface="Adobe Devanagari"/>
                <a:cs typeface="Adobe Devanagari"/>
              </a:rPr>
              <a:t>governance</a:t>
            </a:r>
            <a:r>
              <a:rPr sz="2000" spc="-35" dirty="0">
                <a:latin typeface="Adobe Devanagari"/>
                <a:cs typeface="Adobe Devanagari"/>
              </a:rPr>
              <a:t> </a:t>
            </a:r>
            <a:r>
              <a:rPr sz="2000" spc="-10" dirty="0">
                <a:latin typeface="Adobe Devanagari"/>
                <a:cs typeface="Adobe Devanagari"/>
              </a:rPr>
              <a:t>practices.</a:t>
            </a:r>
            <a:endParaRPr sz="2000" dirty="0">
              <a:latin typeface="Adobe Devanagari"/>
              <a:cs typeface="Adobe Devanagari"/>
            </a:endParaRPr>
          </a:p>
          <a:p>
            <a:pPr marL="299085" marR="146050" indent="-28702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000" dirty="0">
                <a:latin typeface="Adobe Devanagari"/>
                <a:cs typeface="Adobe Devanagari"/>
              </a:rPr>
              <a:t>Guided</a:t>
            </a:r>
            <a:r>
              <a:rPr sz="2000" spc="-25" dirty="0">
                <a:latin typeface="Adobe Devanagari"/>
                <a:cs typeface="Adobe Devanagari"/>
              </a:rPr>
              <a:t> </a:t>
            </a:r>
            <a:r>
              <a:rPr sz="2000" dirty="0">
                <a:latin typeface="Adobe Devanagari"/>
                <a:cs typeface="Adobe Devanagari"/>
              </a:rPr>
              <a:t>by</a:t>
            </a:r>
            <a:r>
              <a:rPr sz="2000" spc="5" dirty="0">
                <a:latin typeface="Adobe Devanagari"/>
                <a:cs typeface="Adobe Devanagari"/>
              </a:rPr>
              <a:t> </a:t>
            </a:r>
            <a:r>
              <a:rPr sz="2000" dirty="0">
                <a:latin typeface="Adobe Devanagari"/>
                <a:cs typeface="Adobe Devanagari"/>
              </a:rPr>
              <a:t>corporate</a:t>
            </a:r>
            <a:r>
              <a:rPr sz="2000" spc="-40" dirty="0">
                <a:latin typeface="Adobe Devanagari"/>
                <a:cs typeface="Adobe Devanagari"/>
              </a:rPr>
              <a:t> </a:t>
            </a:r>
            <a:r>
              <a:rPr sz="2000" dirty="0">
                <a:latin typeface="Adobe Devanagari"/>
                <a:cs typeface="Adobe Devanagari"/>
              </a:rPr>
              <a:t>bylaws</a:t>
            </a:r>
            <a:r>
              <a:rPr sz="2000" spc="-25" dirty="0">
                <a:latin typeface="Adobe Devanagari"/>
                <a:cs typeface="Adobe Devanagari"/>
              </a:rPr>
              <a:t> </a:t>
            </a:r>
            <a:r>
              <a:rPr sz="2000" dirty="0">
                <a:latin typeface="Adobe Devanagari"/>
                <a:cs typeface="Adobe Devanagari"/>
              </a:rPr>
              <a:t>and</a:t>
            </a:r>
            <a:r>
              <a:rPr sz="2000" spc="-15" dirty="0">
                <a:latin typeface="Adobe Devanagari"/>
                <a:cs typeface="Adobe Devanagari"/>
              </a:rPr>
              <a:t> </a:t>
            </a:r>
            <a:r>
              <a:rPr sz="2000" dirty="0">
                <a:latin typeface="Adobe Devanagari"/>
                <a:cs typeface="Adobe Devanagari"/>
              </a:rPr>
              <a:t>42</a:t>
            </a:r>
            <a:r>
              <a:rPr sz="2000" spc="10" dirty="0">
                <a:latin typeface="Adobe Devanagari"/>
                <a:cs typeface="Adobe Devanagari"/>
              </a:rPr>
              <a:t> </a:t>
            </a:r>
            <a:r>
              <a:rPr sz="2000" spc="-10" dirty="0">
                <a:latin typeface="Adobe Devanagari"/>
                <a:cs typeface="Adobe Devanagari"/>
              </a:rPr>
              <a:t>board </a:t>
            </a:r>
            <a:r>
              <a:rPr sz="2000" dirty="0">
                <a:latin typeface="Adobe Devanagari"/>
                <a:cs typeface="Adobe Devanagari"/>
              </a:rPr>
              <a:t>level</a:t>
            </a:r>
            <a:r>
              <a:rPr sz="2000" spc="-20" dirty="0">
                <a:latin typeface="Adobe Devanagari"/>
                <a:cs typeface="Adobe Devanagari"/>
              </a:rPr>
              <a:t> </a:t>
            </a:r>
            <a:r>
              <a:rPr sz="2000" spc="-10" dirty="0">
                <a:latin typeface="Adobe Devanagari"/>
                <a:cs typeface="Adobe Devanagari"/>
              </a:rPr>
              <a:t>policies.</a:t>
            </a:r>
            <a:endParaRPr sz="2000" dirty="0">
              <a:latin typeface="Adobe Devanagari"/>
              <a:cs typeface="Adobe Devanagari"/>
            </a:endParaRPr>
          </a:p>
          <a:p>
            <a:pPr marL="299085" indent="-28702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000" dirty="0">
                <a:latin typeface="Adobe Devanagari"/>
                <a:cs typeface="Adobe Devanagari"/>
              </a:rPr>
              <a:t>Four</a:t>
            </a:r>
            <a:r>
              <a:rPr sz="2000" spc="-25" dirty="0">
                <a:latin typeface="Adobe Devanagari"/>
                <a:cs typeface="Adobe Devanagari"/>
              </a:rPr>
              <a:t> </a:t>
            </a:r>
            <a:r>
              <a:rPr sz="2000" dirty="0">
                <a:latin typeface="Adobe Devanagari"/>
                <a:cs typeface="Adobe Devanagari"/>
              </a:rPr>
              <a:t>Standing</a:t>
            </a:r>
            <a:r>
              <a:rPr sz="2000" spc="-20" dirty="0">
                <a:latin typeface="Adobe Devanagari"/>
                <a:cs typeface="Adobe Devanagari"/>
              </a:rPr>
              <a:t> </a:t>
            </a:r>
            <a:r>
              <a:rPr sz="2000" dirty="0">
                <a:latin typeface="Adobe Devanagari"/>
                <a:cs typeface="Adobe Devanagari"/>
              </a:rPr>
              <a:t>Committees</a:t>
            </a:r>
            <a:r>
              <a:rPr sz="2000" spc="-25" dirty="0">
                <a:latin typeface="Adobe Devanagari"/>
                <a:cs typeface="Adobe Devanagari"/>
              </a:rPr>
              <a:t> </a:t>
            </a:r>
            <a:r>
              <a:rPr sz="2000" dirty="0">
                <a:latin typeface="Adobe Devanagari"/>
                <a:cs typeface="Adobe Devanagari"/>
              </a:rPr>
              <a:t>of</a:t>
            </a:r>
            <a:r>
              <a:rPr sz="2000" spc="-10" dirty="0">
                <a:latin typeface="Adobe Devanagari"/>
                <a:cs typeface="Adobe Devanagari"/>
              </a:rPr>
              <a:t> </a:t>
            </a:r>
            <a:r>
              <a:rPr sz="2000" dirty="0">
                <a:latin typeface="Adobe Devanagari"/>
                <a:cs typeface="Adobe Devanagari"/>
              </a:rPr>
              <a:t>the</a:t>
            </a:r>
            <a:r>
              <a:rPr sz="2000" spc="-10" dirty="0">
                <a:latin typeface="Adobe Devanagari"/>
                <a:cs typeface="Adobe Devanagari"/>
              </a:rPr>
              <a:t> board.</a:t>
            </a:r>
            <a:endParaRPr sz="2000" dirty="0">
              <a:latin typeface="Adobe Devanagari"/>
              <a:cs typeface="Adobe Devanagari"/>
            </a:endParaRPr>
          </a:p>
          <a:p>
            <a:pPr marL="299085" marR="5080" indent="-28702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000" dirty="0">
                <a:latin typeface="Adobe Devanagari"/>
                <a:cs typeface="Adobe Devanagari"/>
              </a:rPr>
              <a:t>The</a:t>
            </a:r>
            <a:r>
              <a:rPr sz="2000" spc="-5" dirty="0">
                <a:latin typeface="Adobe Devanagari"/>
                <a:cs typeface="Adobe Devanagari"/>
              </a:rPr>
              <a:t> </a:t>
            </a:r>
            <a:r>
              <a:rPr sz="2000" dirty="0">
                <a:latin typeface="Adobe Devanagari"/>
                <a:cs typeface="Adobe Devanagari"/>
              </a:rPr>
              <a:t>Board</a:t>
            </a:r>
            <a:r>
              <a:rPr sz="2000" spc="-10" dirty="0">
                <a:latin typeface="Adobe Devanagari"/>
                <a:cs typeface="Adobe Devanagari"/>
              </a:rPr>
              <a:t> </a:t>
            </a:r>
            <a:r>
              <a:rPr sz="2000" dirty="0">
                <a:latin typeface="Adobe Devanagari"/>
                <a:cs typeface="Adobe Devanagari"/>
              </a:rPr>
              <a:t>has</a:t>
            </a:r>
            <a:r>
              <a:rPr sz="2000" spc="-10" dirty="0">
                <a:latin typeface="Adobe Devanagari"/>
                <a:cs typeface="Adobe Devanagari"/>
              </a:rPr>
              <a:t> </a:t>
            </a:r>
            <a:r>
              <a:rPr sz="2000" dirty="0">
                <a:latin typeface="Adobe Devanagari"/>
                <a:cs typeface="Adobe Devanagari"/>
              </a:rPr>
              <a:t>an</a:t>
            </a:r>
            <a:r>
              <a:rPr sz="2000" spc="-5" dirty="0">
                <a:latin typeface="Adobe Devanagari"/>
                <a:cs typeface="Adobe Devanagari"/>
              </a:rPr>
              <a:t> </a:t>
            </a:r>
            <a:r>
              <a:rPr sz="2000" dirty="0">
                <a:latin typeface="Adobe Devanagari"/>
                <a:cs typeface="Adobe Devanagari"/>
              </a:rPr>
              <a:t>executive</a:t>
            </a:r>
            <a:r>
              <a:rPr sz="2000" spc="-40" dirty="0">
                <a:latin typeface="Adobe Devanagari"/>
                <a:cs typeface="Adobe Devanagari"/>
              </a:rPr>
              <a:t> </a:t>
            </a:r>
            <a:r>
              <a:rPr sz="2000" dirty="0">
                <a:latin typeface="Adobe Devanagari"/>
                <a:cs typeface="Adobe Devanagari"/>
              </a:rPr>
              <a:t>which</a:t>
            </a:r>
            <a:r>
              <a:rPr sz="2000" spc="-10" dirty="0">
                <a:latin typeface="Adobe Devanagari"/>
                <a:cs typeface="Adobe Devanagari"/>
              </a:rPr>
              <a:t> includes </a:t>
            </a:r>
            <a:r>
              <a:rPr sz="2000" dirty="0">
                <a:latin typeface="Adobe Devanagari"/>
                <a:cs typeface="Adobe Devanagari"/>
              </a:rPr>
              <a:t>the</a:t>
            </a:r>
            <a:r>
              <a:rPr sz="2000" spc="5" dirty="0">
                <a:latin typeface="Adobe Devanagari"/>
                <a:cs typeface="Adobe Devanagari"/>
              </a:rPr>
              <a:t> </a:t>
            </a:r>
            <a:r>
              <a:rPr sz="2000" dirty="0">
                <a:latin typeface="Adobe Devanagari"/>
                <a:cs typeface="Adobe Devanagari"/>
              </a:rPr>
              <a:t>Chair,</a:t>
            </a:r>
            <a:r>
              <a:rPr sz="2000" spc="-10" dirty="0">
                <a:latin typeface="Adobe Devanagari"/>
                <a:cs typeface="Adobe Devanagari"/>
              </a:rPr>
              <a:t> Vice-</a:t>
            </a:r>
            <a:r>
              <a:rPr sz="2000" dirty="0">
                <a:latin typeface="Adobe Devanagari"/>
                <a:cs typeface="Adobe Devanagari"/>
              </a:rPr>
              <a:t>Chair,</a:t>
            </a:r>
            <a:r>
              <a:rPr sz="2000" spc="-10" dirty="0">
                <a:latin typeface="Adobe Devanagari"/>
                <a:cs typeface="Adobe Devanagari"/>
              </a:rPr>
              <a:t> </a:t>
            </a:r>
            <a:r>
              <a:rPr sz="2000" dirty="0">
                <a:latin typeface="Adobe Devanagari"/>
                <a:cs typeface="Adobe Devanagari"/>
              </a:rPr>
              <a:t>Secretary,</a:t>
            </a:r>
            <a:r>
              <a:rPr sz="2000" spc="-25" dirty="0">
                <a:latin typeface="Adobe Devanagari"/>
                <a:cs typeface="Adobe Devanagari"/>
              </a:rPr>
              <a:t> </a:t>
            </a:r>
            <a:r>
              <a:rPr sz="2000" dirty="0">
                <a:latin typeface="Adobe Devanagari"/>
                <a:cs typeface="Adobe Devanagari"/>
              </a:rPr>
              <a:t>and</a:t>
            </a:r>
            <a:r>
              <a:rPr sz="2000" spc="5" dirty="0">
                <a:latin typeface="Adobe Devanagari"/>
                <a:cs typeface="Adobe Devanagari"/>
              </a:rPr>
              <a:t> </a:t>
            </a:r>
            <a:r>
              <a:rPr sz="2000" spc="-20" dirty="0">
                <a:latin typeface="Adobe Devanagari"/>
                <a:cs typeface="Adobe Devanagari"/>
              </a:rPr>
              <a:t>each </a:t>
            </a:r>
            <a:r>
              <a:rPr sz="2000" dirty="0">
                <a:latin typeface="Adobe Devanagari"/>
                <a:cs typeface="Adobe Devanagari"/>
              </a:rPr>
              <a:t>of</a:t>
            </a:r>
            <a:r>
              <a:rPr sz="2000" spc="-10" dirty="0">
                <a:latin typeface="Adobe Devanagari"/>
                <a:cs typeface="Adobe Devanagari"/>
              </a:rPr>
              <a:t> </a:t>
            </a:r>
            <a:r>
              <a:rPr sz="2000" dirty="0">
                <a:latin typeface="Adobe Devanagari"/>
                <a:cs typeface="Adobe Devanagari"/>
              </a:rPr>
              <a:t>the</a:t>
            </a:r>
            <a:r>
              <a:rPr sz="2000" spc="-10" dirty="0">
                <a:latin typeface="Adobe Devanagari"/>
                <a:cs typeface="Adobe Devanagari"/>
              </a:rPr>
              <a:t> </a:t>
            </a:r>
            <a:r>
              <a:rPr sz="2000" dirty="0">
                <a:latin typeface="Adobe Devanagari"/>
                <a:cs typeface="Adobe Devanagari"/>
              </a:rPr>
              <a:t>Standing</a:t>
            </a:r>
            <a:r>
              <a:rPr sz="2000" spc="-20" dirty="0">
                <a:latin typeface="Adobe Devanagari"/>
                <a:cs typeface="Adobe Devanagari"/>
              </a:rPr>
              <a:t> </a:t>
            </a:r>
            <a:r>
              <a:rPr sz="2000" dirty="0">
                <a:latin typeface="Adobe Devanagari"/>
                <a:cs typeface="Adobe Devanagari"/>
              </a:rPr>
              <a:t>Committee</a:t>
            </a:r>
            <a:r>
              <a:rPr sz="2000" spc="-15" dirty="0">
                <a:latin typeface="Adobe Devanagari"/>
                <a:cs typeface="Adobe Devanagari"/>
              </a:rPr>
              <a:t> </a:t>
            </a:r>
            <a:r>
              <a:rPr sz="2000" spc="-10" dirty="0">
                <a:latin typeface="Adobe Devanagari"/>
                <a:cs typeface="Adobe Devanagari"/>
              </a:rPr>
              <a:t>Chairs.</a:t>
            </a:r>
            <a:endParaRPr sz="2000" dirty="0">
              <a:latin typeface="Adobe Devanagari"/>
              <a:cs typeface="Adobe Devanagari"/>
            </a:endParaRPr>
          </a:p>
          <a:p>
            <a:pPr marL="299085" marR="430530" indent="-28702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000" dirty="0">
                <a:latin typeface="Adobe Devanagari"/>
                <a:cs typeface="Adobe Devanagari"/>
              </a:rPr>
              <a:t>Has</a:t>
            </a:r>
            <a:r>
              <a:rPr sz="2000" spc="-20" dirty="0">
                <a:latin typeface="Adobe Devanagari"/>
                <a:cs typeface="Adobe Devanagari"/>
              </a:rPr>
              <a:t> </a:t>
            </a:r>
            <a:r>
              <a:rPr sz="2000" dirty="0">
                <a:latin typeface="Adobe Devanagari"/>
                <a:cs typeface="Adobe Devanagari"/>
              </a:rPr>
              <a:t>one</a:t>
            </a:r>
            <a:r>
              <a:rPr sz="2000" spc="-5" dirty="0">
                <a:latin typeface="Adobe Devanagari"/>
                <a:cs typeface="Adobe Devanagari"/>
              </a:rPr>
              <a:t> </a:t>
            </a:r>
            <a:r>
              <a:rPr sz="2000" dirty="0">
                <a:latin typeface="Adobe Devanagari"/>
                <a:cs typeface="Adobe Devanagari"/>
              </a:rPr>
              <a:t>direct</a:t>
            </a:r>
            <a:r>
              <a:rPr sz="2000" spc="-25" dirty="0">
                <a:latin typeface="Adobe Devanagari"/>
                <a:cs typeface="Adobe Devanagari"/>
              </a:rPr>
              <a:t> </a:t>
            </a:r>
            <a:r>
              <a:rPr sz="2000" dirty="0">
                <a:latin typeface="Adobe Devanagari"/>
                <a:cs typeface="Adobe Devanagari"/>
              </a:rPr>
              <a:t>report</a:t>
            </a:r>
            <a:r>
              <a:rPr sz="2000" spc="-20" dirty="0">
                <a:latin typeface="Adobe Devanagari"/>
                <a:cs typeface="Adobe Devanagari"/>
              </a:rPr>
              <a:t> </a:t>
            </a:r>
            <a:r>
              <a:rPr sz="2000" dirty="0">
                <a:latin typeface="Adobe Devanagari"/>
                <a:cs typeface="Adobe Devanagari"/>
              </a:rPr>
              <a:t>– the</a:t>
            </a:r>
            <a:r>
              <a:rPr sz="2000" spc="-5" dirty="0">
                <a:latin typeface="Adobe Devanagari"/>
                <a:cs typeface="Adobe Devanagari"/>
              </a:rPr>
              <a:t> </a:t>
            </a:r>
            <a:r>
              <a:rPr sz="2000" dirty="0">
                <a:latin typeface="Adobe Devanagari"/>
                <a:cs typeface="Adobe Devanagari"/>
              </a:rPr>
              <a:t>President</a:t>
            </a:r>
            <a:r>
              <a:rPr sz="2000" spc="-20" dirty="0">
                <a:latin typeface="Adobe Devanagari"/>
                <a:cs typeface="Adobe Devanagari"/>
              </a:rPr>
              <a:t> </a:t>
            </a:r>
            <a:r>
              <a:rPr sz="2000" spc="-50" dirty="0">
                <a:latin typeface="Adobe Devanagari"/>
                <a:cs typeface="Adobe Devanagari"/>
              </a:rPr>
              <a:t>&amp; </a:t>
            </a:r>
            <a:r>
              <a:rPr sz="2000" spc="-20" dirty="0">
                <a:latin typeface="Adobe Devanagari"/>
                <a:cs typeface="Adobe Devanagari"/>
              </a:rPr>
              <a:t>CEO.</a:t>
            </a:r>
            <a:endParaRPr sz="2000" dirty="0">
              <a:latin typeface="Adobe Devanagari"/>
              <a:cs typeface="Adobe Devanaga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2C04C4-CCC0-C2BE-8D23-A2BB80B5D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82" y="1394458"/>
            <a:ext cx="7672980" cy="47277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192023" y="2223516"/>
            <a:ext cx="2883535" cy="532130"/>
          </a:xfrm>
          <a:custGeom>
            <a:avLst/>
            <a:gdLst/>
            <a:ahLst/>
            <a:cxnLst/>
            <a:rect l="l" t="t" r="r" b="b"/>
            <a:pathLst>
              <a:path w="2883535" h="532130">
                <a:moveTo>
                  <a:pt x="2883408" y="0"/>
                </a:moveTo>
                <a:lnTo>
                  <a:pt x="0" y="0"/>
                </a:lnTo>
                <a:lnTo>
                  <a:pt x="0" y="425500"/>
                </a:lnTo>
                <a:lnTo>
                  <a:pt x="1441704" y="531876"/>
                </a:lnTo>
                <a:lnTo>
                  <a:pt x="2883408" y="425500"/>
                </a:lnTo>
                <a:lnTo>
                  <a:pt x="2883408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3107435" y="2775203"/>
            <a:ext cx="0" cy="3785870"/>
          </a:xfrm>
          <a:custGeom>
            <a:avLst/>
            <a:gdLst/>
            <a:ahLst/>
            <a:cxnLst/>
            <a:rect l="l" t="t" r="r" b="b"/>
            <a:pathLst>
              <a:path h="3785870">
                <a:moveTo>
                  <a:pt x="0" y="0"/>
                </a:moveTo>
                <a:lnTo>
                  <a:pt x="0" y="3785692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293169" y="1708404"/>
            <a:ext cx="2707640" cy="4020973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marL="19685" algn="ctr">
              <a:lnSpc>
                <a:spcPct val="100000"/>
              </a:lnSpc>
              <a:spcBef>
                <a:spcPts val="1055"/>
              </a:spcBef>
            </a:pPr>
            <a:r>
              <a:rPr lang="en-US" sz="2000" spc="-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Chair: Lyne St-Pierre-Ellis</a:t>
            </a:r>
            <a:endParaRPr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219710" marR="193040" algn="ctr">
              <a:lnSpc>
                <a:spcPct val="100000"/>
              </a:lnSpc>
              <a:spcBef>
                <a:spcPts val="750"/>
              </a:spcBef>
            </a:pPr>
            <a:r>
              <a:rPr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CARE</a:t>
            </a:r>
            <a:r>
              <a:rPr sz="1600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&amp;</a:t>
            </a:r>
            <a:r>
              <a:rPr sz="1600" spc="-5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RESIDENT</a:t>
            </a:r>
            <a:r>
              <a:rPr sz="1600" spc="-1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SERVICES COMMITTEE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184785" marR="469900" indent="-172720" algn="just">
              <a:lnSpc>
                <a:spcPct val="100000"/>
              </a:lnSpc>
              <a:spcBef>
                <a:spcPts val="1040"/>
              </a:spcBef>
              <a:buFont typeface="Arial"/>
              <a:buChar char="•"/>
              <a:tabLst>
                <a:tab pos="185420" algn="l"/>
              </a:tabLst>
            </a:pPr>
            <a:r>
              <a:rPr sz="1400" spc="-10" dirty="0">
                <a:latin typeface="Calibri"/>
                <a:cs typeface="Calibri"/>
              </a:rPr>
              <a:t>Review/recommend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policies </a:t>
            </a:r>
            <a:r>
              <a:rPr sz="1400" dirty="0">
                <a:latin typeface="Calibri"/>
                <a:cs typeface="Calibri"/>
              </a:rPr>
              <a:t>related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resident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care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and </a:t>
            </a:r>
            <a:r>
              <a:rPr sz="1400" spc="-10" dirty="0">
                <a:latin typeface="Calibri"/>
                <a:cs typeface="Calibri"/>
              </a:rPr>
              <a:t>services</a:t>
            </a:r>
            <a:endParaRPr sz="1400" dirty="0">
              <a:latin typeface="Calibri"/>
              <a:cs typeface="Calibri"/>
            </a:endParaRPr>
          </a:p>
          <a:p>
            <a:pPr marL="184785" marR="39370" indent="-17272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185420" algn="l"/>
              </a:tabLst>
            </a:pPr>
            <a:r>
              <a:rPr sz="1400" dirty="0">
                <a:latin typeface="Calibri"/>
                <a:cs typeface="Calibri"/>
              </a:rPr>
              <a:t>Receive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review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reports: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(CQI, </a:t>
            </a:r>
            <a:r>
              <a:rPr sz="1400" dirty="0">
                <a:latin typeface="Calibri"/>
                <a:cs typeface="Calibri"/>
              </a:rPr>
              <a:t>VP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lang="en-US" sz="1400" spc="-10" dirty="0">
                <a:latin typeface="Calibri"/>
                <a:cs typeface="Calibri"/>
              </a:rPr>
              <a:t>Quality and Care</a:t>
            </a:r>
            <a:r>
              <a:rPr sz="1400" spc="-10" dirty="0">
                <a:latin typeface="Calibri"/>
                <a:cs typeface="Calibri"/>
              </a:rPr>
              <a:t>, </a:t>
            </a:r>
            <a:r>
              <a:rPr sz="1400" dirty="0">
                <a:latin typeface="Calibri"/>
                <a:cs typeface="Calibri"/>
              </a:rPr>
              <a:t>Resident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Council,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Family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Advocacy Group)</a:t>
            </a:r>
            <a:endParaRPr sz="1400" dirty="0">
              <a:latin typeface="Calibri"/>
              <a:cs typeface="Calibri"/>
            </a:endParaRPr>
          </a:p>
          <a:p>
            <a:pPr marL="184785" marR="5080" indent="-172720" algn="just">
              <a:lnSpc>
                <a:spcPct val="100000"/>
              </a:lnSpc>
              <a:spcBef>
                <a:spcPts val="725"/>
              </a:spcBef>
              <a:buFont typeface="Arial"/>
              <a:buChar char="•"/>
              <a:tabLst>
                <a:tab pos="185420" algn="l"/>
              </a:tabLst>
            </a:pPr>
            <a:r>
              <a:rPr sz="1400" spc="-10" dirty="0">
                <a:latin typeface="Calibri"/>
                <a:cs typeface="Calibri"/>
              </a:rPr>
              <a:t>Receive/review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documents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related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resident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care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e.g.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Quality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Life </a:t>
            </a:r>
            <a:r>
              <a:rPr sz="1400" spc="-10" dirty="0">
                <a:latin typeface="Calibri"/>
                <a:cs typeface="Calibri"/>
              </a:rPr>
              <a:t>Survey</a:t>
            </a:r>
            <a:endParaRPr sz="1400" dirty="0">
              <a:latin typeface="Calibri"/>
              <a:cs typeface="Calibri"/>
            </a:endParaRPr>
          </a:p>
          <a:p>
            <a:pPr marL="184785" marR="63500" indent="-17272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185420" algn="l"/>
              </a:tabLst>
            </a:pPr>
            <a:r>
              <a:rPr sz="1400" dirty="0">
                <a:latin typeface="Calibri"/>
                <a:cs typeface="Calibri"/>
              </a:rPr>
              <a:t>Monitor</a:t>
            </a:r>
            <a:r>
              <a:rPr sz="1400" spc="-10" dirty="0">
                <a:latin typeface="Calibri"/>
                <a:cs typeface="Calibri"/>
              </a:rPr>
              <a:t> Strategic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Plan </a:t>
            </a:r>
            <a:r>
              <a:rPr sz="1400" spc="-10" dirty="0">
                <a:latin typeface="Calibri"/>
                <a:cs typeface="Calibri"/>
              </a:rPr>
              <a:t>implementation</a:t>
            </a:r>
            <a:r>
              <a:rPr sz="1400" dirty="0">
                <a:latin typeface="Calibri"/>
                <a:cs typeface="Calibri"/>
              </a:rPr>
              <a:t> &amp;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reporting: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Care </a:t>
            </a:r>
            <a:r>
              <a:rPr sz="1400" dirty="0">
                <a:latin typeface="Calibri"/>
                <a:cs typeface="Calibri"/>
              </a:rPr>
              <a:t>Services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Pillar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32207" y="772213"/>
            <a:ext cx="6551516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Adobe Devanagari"/>
                <a:cs typeface="Adobe Devanagari"/>
              </a:rPr>
              <a:t>The</a:t>
            </a:r>
            <a:r>
              <a:rPr sz="4800" spc="-20" dirty="0">
                <a:latin typeface="Adobe Devanagari"/>
                <a:cs typeface="Adobe Devanagari"/>
              </a:rPr>
              <a:t> </a:t>
            </a:r>
            <a:r>
              <a:rPr sz="4800" dirty="0">
                <a:latin typeface="Adobe Devanagari"/>
                <a:cs typeface="Adobe Devanagari"/>
              </a:rPr>
              <a:t>Board</a:t>
            </a:r>
            <a:r>
              <a:rPr sz="4800" spc="5" dirty="0">
                <a:latin typeface="Adobe Devanagari"/>
                <a:cs typeface="Adobe Devanagari"/>
              </a:rPr>
              <a:t> </a:t>
            </a:r>
            <a:r>
              <a:rPr sz="4800" spc="-10" dirty="0">
                <a:latin typeface="Adobe Devanagari"/>
                <a:cs typeface="Adobe Devanagari"/>
              </a:rPr>
              <a:t>Committees</a:t>
            </a:r>
            <a:endParaRPr sz="4800" dirty="0">
              <a:latin typeface="Adobe Devanagari"/>
              <a:cs typeface="Adobe Devanaga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444907" y="1417373"/>
            <a:ext cx="5302250" cy="15240"/>
          </a:xfrm>
          <a:custGeom>
            <a:avLst/>
            <a:gdLst/>
            <a:ahLst/>
            <a:cxnLst/>
            <a:rect l="l" t="t" r="r" b="b"/>
            <a:pathLst>
              <a:path w="5302250" h="15240">
                <a:moveTo>
                  <a:pt x="5301996" y="0"/>
                </a:moveTo>
                <a:lnTo>
                  <a:pt x="0" y="0"/>
                </a:lnTo>
                <a:lnTo>
                  <a:pt x="0" y="15240"/>
                </a:lnTo>
                <a:lnTo>
                  <a:pt x="5301996" y="15240"/>
                </a:lnTo>
                <a:lnTo>
                  <a:pt x="53019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3174492" y="2214372"/>
            <a:ext cx="2883535" cy="532130"/>
          </a:xfrm>
          <a:custGeom>
            <a:avLst/>
            <a:gdLst/>
            <a:ahLst/>
            <a:cxnLst/>
            <a:rect l="l" t="t" r="r" b="b"/>
            <a:pathLst>
              <a:path w="2883535" h="532130">
                <a:moveTo>
                  <a:pt x="2883408" y="0"/>
                </a:moveTo>
                <a:lnTo>
                  <a:pt x="0" y="0"/>
                </a:lnTo>
                <a:lnTo>
                  <a:pt x="0" y="425500"/>
                </a:lnTo>
                <a:lnTo>
                  <a:pt x="1441704" y="531876"/>
                </a:lnTo>
                <a:lnTo>
                  <a:pt x="2883408" y="425500"/>
                </a:lnTo>
                <a:lnTo>
                  <a:pt x="2883408" y="0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6138672" y="2214372"/>
            <a:ext cx="2885440" cy="532130"/>
          </a:xfrm>
          <a:custGeom>
            <a:avLst/>
            <a:gdLst/>
            <a:ahLst/>
            <a:cxnLst/>
            <a:rect l="l" t="t" r="r" b="b"/>
            <a:pathLst>
              <a:path w="2885440" h="532130">
                <a:moveTo>
                  <a:pt x="2884932" y="0"/>
                </a:moveTo>
                <a:lnTo>
                  <a:pt x="0" y="0"/>
                </a:lnTo>
                <a:lnTo>
                  <a:pt x="0" y="425500"/>
                </a:lnTo>
                <a:lnTo>
                  <a:pt x="1442466" y="531876"/>
                </a:lnTo>
                <a:lnTo>
                  <a:pt x="2884932" y="425500"/>
                </a:lnTo>
                <a:lnTo>
                  <a:pt x="2884932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9104376" y="2214372"/>
            <a:ext cx="2883535" cy="532130"/>
          </a:xfrm>
          <a:custGeom>
            <a:avLst/>
            <a:gdLst/>
            <a:ahLst/>
            <a:cxnLst/>
            <a:rect l="l" t="t" r="r" b="b"/>
            <a:pathLst>
              <a:path w="2883534" h="532130">
                <a:moveTo>
                  <a:pt x="2883408" y="0"/>
                </a:moveTo>
                <a:lnTo>
                  <a:pt x="0" y="0"/>
                </a:lnTo>
                <a:lnTo>
                  <a:pt x="0" y="425500"/>
                </a:lnTo>
                <a:lnTo>
                  <a:pt x="1441704" y="531876"/>
                </a:lnTo>
                <a:lnTo>
                  <a:pt x="2883408" y="425500"/>
                </a:lnTo>
                <a:lnTo>
                  <a:pt x="2883408" y="0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 txBox="1"/>
          <p:nvPr/>
        </p:nvSpPr>
        <p:spPr>
          <a:xfrm>
            <a:off x="6218070" y="2796362"/>
            <a:ext cx="2703195" cy="3166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marR="208915" indent="-172720" algn="just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185420" algn="l"/>
              </a:tabLst>
            </a:pPr>
            <a:r>
              <a:rPr sz="1400" dirty="0">
                <a:latin typeface="Calibri"/>
                <a:cs typeface="Calibri"/>
              </a:rPr>
              <a:t>Review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approval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all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research </a:t>
            </a:r>
            <a:r>
              <a:rPr sz="1400" dirty="0">
                <a:latin typeface="Calibri"/>
                <a:cs typeface="Calibri"/>
              </a:rPr>
              <a:t>projects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involving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York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Group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of </a:t>
            </a:r>
            <a:r>
              <a:rPr sz="1400" spc="-10" dirty="0">
                <a:latin typeface="Calibri"/>
                <a:cs typeface="Calibri"/>
              </a:rPr>
              <a:t>Companies</a:t>
            </a:r>
            <a:endParaRPr sz="1400" dirty="0">
              <a:latin typeface="Calibri"/>
              <a:cs typeface="Calibri"/>
            </a:endParaRPr>
          </a:p>
          <a:p>
            <a:pPr marL="184785" marR="114935" indent="-172720" algn="just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185420" algn="l"/>
              </a:tabLst>
            </a:pPr>
            <a:r>
              <a:rPr sz="1400" dirty="0">
                <a:latin typeface="Calibri"/>
                <a:cs typeface="Calibri"/>
              </a:rPr>
              <a:t>Grant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submission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initial </a:t>
            </a:r>
            <a:r>
              <a:rPr sz="1400" dirty="0">
                <a:latin typeface="Calibri"/>
                <a:cs typeface="Calibri"/>
              </a:rPr>
              <a:t>submission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research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proposals</a:t>
            </a:r>
            <a:endParaRPr sz="1400" dirty="0">
              <a:latin typeface="Calibri"/>
              <a:cs typeface="Calibri"/>
            </a:endParaRPr>
          </a:p>
          <a:p>
            <a:pPr marL="184785" marR="93980" indent="-172720" algn="just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185420" algn="l"/>
              </a:tabLst>
            </a:pPr>
            <a:r>
              <a:rPr sz="1400" dirty="0">
                <a:latin typeface="Calibri"/>
                <a:cs typeface="Calibri"/>
              </a:rPr>
              <a:t>Monitor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approved,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 </a:t>
            </a:r>
            <a:r>
              <a:rPr sz="1400" spc="-10" dirty="0">
                <a:latin typeface="Calibri"/>
                <a:cs typeface="Calibri"/>
              </a:rPr>
              <a:t>revoke </a:t>
            </a:r>
            <a:r>
              <a:rPr sz="1400" dirty="0">
                <a:latin typeface="Calibri"/>
                <a:cs typeface="Calibri"/>
              </a:rPr>
              <a:t>ethic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approval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where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appropriate</a:t>
            </a:r>
            <a:endParaRPr sz="1400" dirty="0">
              <a:latin typeface="Calibri"/>
              <a:cs typeface="Calibri"/>
            </a:endParaRPr>
          </a:p>
          <a:p>
            <a:pPr marL="184785" marR="5080" indent="-17272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185420" algn="l"/>
              </a:tabLst>
            </a:pPr>
            <a:r>
              <a:rPr sz="1400" dirty="0">
                <a:latin typeface="Calibri"/>
                <a:cs typeface="Calibri"/>
              </a:rPr>
              <a:t>Review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ethics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issues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brought forward,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develop/revise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policy </a:t>
            </a:r>
            <a:r>
              <a:rPr sz="1400" dirty="0">
                <a:latin typeface="Calibri"/>
                <a:cs typeface="Calibri"/>
              </a:rPr>
              <a:t>and/or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procedures</a:t>
            </a:r>
            <a:endParaRPr sz="1400" dirty="0">
              <a:latin typeface="Calibri"/>
              <a:cs typeface="Calibri"/>
            </a:endParaRPr>
          </a:p>
          <a:p>
            <a:pPr marL="184785" marR="427990" indent="-17272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185420" algn="l"/>
              </a:tabLst>
            </a:pPr>
            <a:r>
              <a:rPr sz="1400" dirty="0">
                <a:latin typeface="Calibri"/>
                <a:cs typeface="Calibri"/>
              </a:rPr>
              <a:t>Monitor</a:t>
            </a:r>
            <a:r>
              <a:rPr sz="1400" spc="-10" dirty="0">
                <a:latin typeface="Calibri"/>
                <a:cs typeface="Calibri"/>
              </a:rPr>
              <a:t> Strategic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Plan </a:t>
            </a:r>
            <a:r>
              <a:rPr sz="1400" spc="-10" dirty="0">
                <a:latin typeface="Calibri"/>
                <a:cs typeface="Calibri"/>
              </a:rPr>
              <a:t>implementation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&amp;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reporting: </a:t>
            </a:r>
            <a:r>
              <a:rPr sz="1400" dirty="0">
                <a:latin typeface="Calibri"/>
                <a:cs typeface="Calibri"/>
              </a:rPr>
              <a:t>Research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Pillar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183205" y="2796362"/>
            <a:ext cx="2705100" cy="243720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marR="669925" indent="-17272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185420" algn="l"/>
              </a:tabLst>
            </a:pPr>
            <a:r>
              <a:rPr sz="1400" dirty="0">
                <a:latin typeface="Calibri"/>
                <a:cs typeface="Calibri"/>
              </a:rPr>
              <a:t>Review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&amp;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approve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annual </a:t>
            </a:r>
            <a:r>
              <a:rPr sz="1400" dirty="0">
                <a:latin typeface="Calibri"/>
                <a:cs typeface="Calibri"/>
              </a:rPr>
              <a:t>operating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budgets</a:t>
            </a:r>
            <a:endParaRPr sz="1400" dirty="0">
              <a:latin typeface="Calibri"/>
              <a:cs typeface="Calibri"/>
            </a:endParaRPr>
          </a:p>
          <a:p>
            <a:pPr marL="184785" marR="400050" indent="-17272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185420" algn="l"/>
              </a:tabLst>
            </a:pPr>
            <a:r>
              <a:rPr sz="1400" dirty="0">
                <a:latin typeface="Calibri"/>
                <a:cs typeface="Calibri"/>
              </a:rPr>
              <a:t>Review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approve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financial statements</a:t>
            </a:r>
            <a:endParaRPr sz="1400" dirty="0">
              <a:latin typeface="Calibri"/>
              <a:cs typeface="Calibri"/>
            </a:endParaRPr>
          </a:p>
          <a:p>
            <a:pPr marL="184785" marR="5080" indent="-17272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185420" algn="l"/>
              </a:tabLst>
            </a:pPr>
            <a:r>
              <a:rPr sz="1400" dirty="0">
                <a:latin typeface="Calibri"/>
                <a:cs typeface="Calibri"/>
              </a:rPr>
              <a:t>Receive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approve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lang="en-US" sz="1400" spc="-50" dirty="0">
                <a:latin typeface="Calibri"/>
                <a:cs typeface="Calibri"/>
              </a:rPr>
              <a:t>report from VP People &amp; Culture</a:t>
            </a:r>
            <a:r>
              <a:rPr sz="1400" spc="-10" dirty="0">
                <a:latin typeface="Calibri"/>
                <a:cs typeface="Calibri"/>
              </a:rPr>
              <a:t>, </a:t>
            </a:r>
            <a:r>
              <a:rPr lang="en-US" sz="1400" spc="-10" dirty="0">
                <a:latin typeface="Calibri"/>
                <a:cs typeface="Calibri"/>
              </a:rPr>
              <a:t>and Director Facilities, Infrastructure &amp; IT</a:t>
            </a:r>
            <a:endParaRPr sz="1400" dirty="0">
              <a:latin typeface="Calibri"/>
              <a:cs typeface="Calibri"/>
            </a:endParaRPr>
          </a:p>
          <a:p>
            <a:pPr marL="184785" marR="180975" indent="-17272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185420" algn="l"/>
              </a:tabLst>
            </a:pPr>
            <a:r>
              <a:rPr sz="1400" dirty="0">
                <a:latin typeface="Calibri"/>
                <a:cs typeface="Calibri"/>
              </a:rPr>
              <a:t>Monitor</a:t>
            </a:r>
            <a:r>
              <a:rPr sz="1400" spc="-10" dirty="0">
                <a:latin typeface="Calibri"/>
                <a:cs typeface="Calibri"/>
              </a:rPr>
              <a:t> Strategic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Plan </a:t>
            </a:r>
            <a:r>
              <a:rPr sz="1400" spc="-10" dirty="0">
                <a:latin typeface="Calibri"/>
                <a:cs typeface="Calibri"/>
              </a:rPr>
              <a:t>implementation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&amp;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reporting: Resources</a:t>
            </a:r>
            <a:r>
              <a:rPr sz="1400" dirty="0">
                <a:latin typeface="Calibri"/>
                <a:cs typeface="Calibri"/>
              </a:rPr>
              <a:t> &amp;</a:t>
            </a:r>
            <a:r>
              <a:rPr sz="1400" spc="-10" dirty="0">
                <a:latin typeface="Calibri"/>
                <a:cs typeface="Calibri"/>
              </a:rPr>
              <a:t> Environment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Pillars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091427" y="2702052"/>
            <a:ext cx="0" cy="3859529"/>
          </a:xfrm>
          <a:custGeom>
            <a:avLst/>
            <a:gdLst/>
            <a:ahLst/>
            <a:cxnLst/>
            <a:rect l="l" t="t" r="r" b="b"/>
            <a:pathLst>
              <a:path h="3859529">
                <a:moveTo>
                  <a:pt x="0" y="0"/>
                </a:moveTo>
                <a:lnTo>
                  <a:pt x="0" y="3858933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9051035" y="2692908"/>
            <a:ext cx="0" cy="3868420"/>
          </a:xfrm>
          <a:custGeom>
            <a:avLst/>
            <a:gdLst/>
            <a:ahLst/>
            <a:cxnLst/>
            <a:rect l="l" t="t" r="r" b="b"/>
            <a:pathLst>
              <a:path h="3868420">
                <a:moveTo>
                  <a:pt x="0" y="0"/>
                </a:moveTo>
                <a:lnTo>
                  <a:pt x="0" y="3867823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 txBox="1"/>
          <p:nvPr/>
        </p:nvSpPr>
        <p:spPr>
          <a:xfrm>
            <a:off x="3193891" y="1708404"/>
            <a:ext cx="2850291" cy="5331588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1055"/>
              </a:spcBef>
            </a:pP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Chair:</a:t>
            </a:r>
            <a:r>
              <a:rPr sz="2000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en-US" sz="2000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Deborah Wybou</a:t>
            </a:r>
            <a:endParaRPr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400050" marR="388620" algn="ctr">
              <a:lnSpc>
                <a:spcPct val="100000"/>
              </a:lnSpc>
              <a:spcBef>
                <a:spcPts val="750"/>
              </a:spcBef>
            </a:pPr>
            <a:r>
              <a:rPr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GOVERNANCE</a:t>
            </a:r>
            <a:r>
              <a:rPr sz="1600" spc="-1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&amp;</a:t>
            </a:r>
            <a:r>
              <a:rPr sz="1600" spc="-8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AUDIT </a:t>
            </a:r>
            <a:r>
              <a:rPr sz="1600" spc="-1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COMMITTEE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184785" marR="454659" indent="-172720">
              <a:lnSpc>
                <a:spcPct val="100000"/>
              </a:lnSpc>
              <a:spcBef>
                <a:spcPts val="1040"/>
              </a:spcBef>
              <a:buFont typeface="Arial"/>
              <a:buChar char="•"/>
              <a:tabLst>
                <a:tab pos="185420" algn="l"/>
              </a:tabLst>
            </a:pPr>
            <a:r>
              <a:rPr sz="1400" spc="-10" dirty="0">
                <a:latin typeface="Calibri"/>
                <a:cs typeface="Calibri"/>
              </a:rPr>
              <a:t>Review/develop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Governance policies</a:t>
            </a:r>
            <a:endParaRPr sz="1400" dirty="0">
              <a:latin typeface="Calibri"/>
              <a:cs typeface="Calibri"/>
            </a:endParaRPr>
          </a:p>
          <a:p>
            <a:pPr marL="184785" marR="645795" indent="-17272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185420" algn="l"/>
              </a:tabLst>
            </a:pPr>
            <a:r>
              <a:rPr sz="1400" spc="-10" dirty="0">
                <a:latin typeface="Calibri"/>
                <a:cs typeface="Calibri"/>
              </a:rPr>
              <a:t>Nomination</a:t>
            </a:r>
            <a:r>
              <a:rPr sz="1400" spc="85" dirty="0">
                <a:latin typeface="Calibri"/>
                <a:cs typeface="Calibri"/>
              </a:rPr>
              <a:t> </a:t>
            </a:r>
            <a:r>
              <a:rPr lang="en-US" sz="1400" spc="-25" dirty="0">
                <a:latin typeface="Calibri"/>
                <a:cs typeface="Calibri"/>
              </a:rPr>
              <a:t>&amp;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orientation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new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Board members</a:t>
            </a:r>
            <a:endParaRPr sz="1400" dirty="0">
              <a:latin typeface="Calibri"/>
              <a:cs typeface="Calibri"/>
            </a:endParaRPr>
          </a:p>
          <a:p>
            <a:pPr marL="184785" marR="281305" indent="-17272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185420" algn="l"/>
              </a:tabLst>
            </a:pPr>
            <a:r>
              <a:rPr sz="1400" dirty="0">
                <a:latin typeface="Calibri"/>
                <a:cs typeface="Calibri"/>
              </a:rPr>
              <a:t>Planning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Board </a:t>
            </a:r>
            <a:r>
              <a:rPr sz="1400" spc="-10" dirty="0">
                <a:latin typeface="Calibri"/>
                <a:cs typeface="Calibri"/>
              </a:rPr>
              <a:t>education</a:t>
            </a:r>
            <a:endParaRPr sz="1400" dirty="0">
              <a:latin typeface="Calibri"/>
              <a:cs typeface="Calibri"/>
            </a:endParaRPr>
          </a:p>
          <a:p>
            <a:pPr marL="184785" marR="86360" indent="-17272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185420" algn="l"/>
              </a:tabLst>
            </a:pPr>
            <a:r>
              <a:rPr sz="1400" dirty="0">
                <a:latin typeface="Calibri"/>
                <a:cs typeface="Calibri"/>
              </a:rPr>
              <a:t>Conduct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annual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Board </a:t>
            </a:r>
            <a:r>
              <a:rPr sz="1400" dirty="0">
                <a:latin typeface="Calibri"/>
                <a:cs typeface="Calibri"/>
              </a:rPr>
              <a:t>&amp;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Committee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assessments</a:t>
            </a:r>
            <a:endParaRPr sz="1400" dirty="0">
              <a:latin typeface="Calibri"/>
              <a:cs typeface="Calibri"/>
            </a:endParaRPr>
          </a:p>
          <a:p>
            <a:pPr marL="184785" marR="5080" indent="-17272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185420" algn="l"/>
              </a:tabLst>
            </a:pPr>
            <a:r>
              <a:rPr sz="1400" dirty="0">
                <a:latin typeface="Calibri"/>
                <a:cs typeface="Calibri"/>
              </a:rPr>
              <a:t>Review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monitor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Nursing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Home </a:t>
            </a:r>
            <a:r>
              <a:rPr sz="1400" dirty="0">
                <a:latin typeface="Calibri"/>
                <a:cs typeface="Calibri"/>
              </a:rPr>
              <a:t>annual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inspections</a:t>
            </a:r>
            <a:endParaRPr sz="1400" dirty="0">
              <a:latin typeface="Calibri"/>
              <a:cs typeface="Calibri"/>
            </a:endParaRPr>
          </a:p>
          <a:p>
            <a:pPr marL="184785" marR="238125" indent="-17272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185420" algn="l"/>
              </a:tabLst>
            </a:pPr>
            <a:r>
              <a:rPr sz="1400" dirty="0">
                <a:latin typeface="Calibri"/>
                <a:cs typeface="Calibri"/>
              </a:rPr>
              <a:t>Review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annual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Audit</a:t>
            </a:r>
            <a:r>
              <a:rPr lang="en-US" sz="1400" dirty="0">
                <a:latin typeface="Calibri"/>
                <a:cs typeface="Calibri"/>
              </a:rPr>
              <a:t>.</a:t>
            </a:r>
            <a:endParaRPr sz="1400" dirty="0">
              <a:latin typeface="Calibri"/>
              <a:cs typeface="Calibri"/>
            </a:endParaRPr>
          </a:p>
          <a:p>
            <a:pPr marL="184785" marR="129539" indent="-17272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185420" algn="l"/>
              </a:tabLst>
            </a:pPr>
            <a:r>
              <a:rPr sz="1400" dirty="0">
                <a:latin typeface="Calibri"/>
                <a:cs typeface="Calibri"/>
              </a:rPr>
              <a:t>Review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&amp;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recommended changes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Bylaws</a:t>
            </a:r>
            <a:endParaRPr lang="en-US" sz="1400" spc="-10" dirty="0">
              <a:latin typeface="Calibri"/>
              <a:cs typeface="Calibri"/>
            </a:endParaRPr>
          </a:p>
          <a:p>
            <a:pPr marL="184785" marR="129539" indent="-172720">
              <a:spcBef>
                <a:spcPts val="720"/>
              </a:spcBef>
              <a:buFont typeface="Arial"/>
              <a:buChar char="•"/>
              <a:tabLst>
                <a:tab pos="185420" algn="l"/>
              </a:tabLst>
            </a:pPr>
            <a:r>
              <a:rPr lang="en-US" sz="1400" dirty="0">
                <a:latin typeface="Calibri"/>
                <a:cs typeface="Calibri"/>
              </a:rPr>
              <a:t>Monitor</a:t>
            </a:r>
            <a:r>
              <a:rPr lang="en-US" sz="1400" spc="-10" dirty="0">
                <a:latin typeface="Calibri"/>
                <a:cs typeface="Calibri"/>
              </a:rPr>
              <a:t> Strategic</a:t>
            </a:r>
            <a:r>
              <a:rPr lang="en-US" sz="1400" spc="-15" dirty="0">
                <a:latin typeface="Calibri"/>
                <a:cs typeface="Calibri"/>
              </a:rPr>
              <a:t> </a:t>
            </a:r>
            <a:r>
              <a:rPr lang="en-US" sz="1400" spc="-20" dirty="0">
                <a:latin typeface="Calibri"/>
                <a:cs typeface="Calibri"/>
              </a:rPr>
              <a:t>Plan </a:t>
            </a:r>
            <a:r>
              <a:rPr lang="en-US" sz="1400" spc="-10" dirty="0">
                <a:latin typeface="Calibri"/>
                <a:cs typeface="Calibri"/>
              </a:rPr>
              <a:t>implementation</a:t>
            </a:r>
            <a:r>
              <a:rPr lang="en-US" sz="1400" dirty="0">
                <a:latin typeface="Calibri"/>
                <a:cs typeface="Calibri"/>
              </a:rPr>
              <a:t> &amp;</a:t>
            </a:r>
            <a:r>
              <a:rPr lang="en-US" sz="1400" spc="-15" dirty="0">
                <a:latin typeface="Calibri"/>
                <a:cs typeface="Calibri"/>
              </a:rPr>
              <a:t> </a:t>
            </a:r>
            <a:r>
              <a:rPr lang="en-US" sz="1400" dirty="0">
                <a:latin typeface="Calibri"/>
                <a:cs typeface="Calibri"/>
              </a:rPr>
              <a:t>reporting:</a:t>
            </a:r>
            <a:r>
              <a:rPr lang="en-US" sz="1400" spc="10" dirty="0">
                <a:latin typeface="Calibri"/>
                <a:cs typeface="Calibri"/>
              </a:rPr>
              <a:t> </a:t>
            </a:r>
            <a:r>
              <a:rPr lang="en-US" sz="1400" spc="-20" dirty="0">
                <a:latin typeface="Calibri"/>
                <a:cs typeface="Calibri"/>
              </a:rPr>
              <a:t>Partnership Pillar</a:t>
            </a:r>
            <a:endParaRPr lang="en-US" sz="1400" dirty="0">
              <a:latin typeface="Calibri"/>
              <a:cs typeface="Calibri"/>
            </a:endParaRPr>
          </a:p>
          <a:p>
            <a:pPr marL="184785" marR="129539" indent="-17272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185420" algn="l"/>
              </a:tabLst>
            </a:pPr>
            <a:endParaRPr sz="1400" dirty="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131294" y="1697352"/>
            <a:ext cx="2874004" cy="1013739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65"/>
              </a:spcBef>
            </a:pP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Chair:</a:t>
            </a:r>
            <a:r>
              <a:rPr sz="2000" spc="-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Tracey Burkhardt</a:t>
            </a:r>
            <a:endParaRPr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297180" marR="287655" algn="ctr">
              <a:lnSpc>
                <a:spcPct val="100000"/>
              </a:lnSpc>
              <a:spcBef>
                <a:spcPts val="685"/>
              </a:spcBef>
            </a:pPr>
            <a:r>
              <a:rPr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RESEARCH</a:t>
            </a:r>
            <a:r>
              <a:rPr sz="1600" spc="-4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&amp;</a:t>
            </a:r>
            <a:r>
              <a:rPr sz="1600" spc="-6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ETHICS COMMITTEE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104376" y="1716151"/>
            <a:ext cx="2860529" cy="1014730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6985" algn="ctr">
              <a:lnSpc>
                <a:spcPct val="100000"/>
              </a:lnSpc>
              <a:spcBef>
                <a:spcPts val="965"/>
              </a:spcBef>
            </a:pPr>
            <a:r>
              <a:rPr sz="2000" dirty="0">
                <a:latin typeface="Calibri"/>
                <a:cs typeface="Calibri"/>
              </a:rPr>
              <a:t>Chair: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Pierre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LeBlanc</a:t>
            </a:r>
            <a:endParaRPr sz="2000" dirty="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  <a:spcBef>
                <a:spcPts val="68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FINANCE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ADMINISTRATION COMMITTEE</a:t>
            </a:r>
            <a:endParaRPr sz="1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5450" y="0"/>
            <a:ext cx="11859511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The</a:t>
            </a:r>
            <a:r>
              <a:rPr spc="-10" dirty="0"/>
              <a:t> Board</a:t>
            </a:r>
            <a:r>
              <a:rPr lang="en-CA" spc="-10" dirty="0"/>
              <a:t> - </a:t>
            </a:r>
            <a:r>
              <a:rPr sz="4800" b="0" dirty="0">
                <a:latin typeface="Adobe Devanagari"/>
                <a:cs typeface="Adobe Devanagari"/>
              </a:rPr>
              <a:t>The</a:t>
            </a:r>
            <a:r>
              <a:rPr sz="4800" b="0" spc="-25" dirty="0">
                <a:latin typeface="Adobe Devanagari"/>
                <a:cs typeface="Adobe Devanagari"/>
              </a:rPr>
              <a:t> </a:t>
            </a:r>
            <a:r>
              <a:rPr lang="en-CA" sz="4800" b="0" dirty="0">
                <a:latin typeface="Adobe Devanagari"/>
                <a:cs typeface="Adobe Devanagari"/>
              </a:rPr>
              <a:t>Strategic Plan</a:t>
            </a:r>
            <a:endParaRPr sz="4800" dirty="0">
              <a:latin typeface="Adobe Devanagari"/>
              <a:cs typeface="Adobe Devanagari"/>
            </a:endParaRPr>
          </a:p>
        </p:txBody>
      </p:sp>
      <p:sp>
        <p:nvSpPr>
          <p:cNvPr id="4" name="object 4"/>
          <p:cNvSpPr/>
          <p:nvPr/>
        </p:nvSpPr>
        <p:spPr>
          <a:xfrm flipV="1">
            <a:off x="2209800" y="838202"/>
            <a:ext cx="7924799" cy="45719"/>
          </a:xfrm>
          <a:custGeom>
            <a:avLst/>
            <a:gdLst/>
            <a:ahLst/>
            <a:cxnLst/>
            <a:rect l="l" t="t" r="r" b="b"/>
            <a:pathLst>
              <a:path w="4864734" h="15240">
                <a:moveTo>
                  <a:pt x="4864608" y="0"/>
                </a:moveTo>
                <a:lnTo>
                  <a:pt x="0" y="0"/>
                </a:lnTo>
                <a:lnTo>
                  <a:pt x="0" y="15240"/>
                </a:lnTo>
                <a:lnTo>
                  <a:pt x="4864608" y="15240"/>
                </a:lnTo>
                <a:lnTo>
                  <a:pt x="48646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" name="Picture 5" descr="A multicolored squares with text&#10;&#10;Description automatically generated">
            <a:extLst>
              <a:ext uri="{FF2B5EF4-FFF2-40B4-BE49-F238E27FC236}">
                <a16:creationId xmlns:a16="http://schemas.microsoft.com/office/drawing/2014/main" id="{5468DB28-5E54-9688-94E9-03580EC8A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2"/>
            <a:ext cx="10697163" cy="63246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01112" y="-123952"/>
            <a:ext cx="7062088" cy="1597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The</a:t>
            </a:r>
            <a:r>
              <a:rPr spc="-10" dirty="0"/>
              <a:t> Board</a:t>
            </a:r>
          </a:p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4800" b="0" dirty="0">
                <a:latin typeface="Adobe Devanagari"/>
                <a:cs typeface="Adobe Devanagari"/>
              </a:rPr>
              <a:t>Annual</a:t>
            </a:r>
            <a:r>
              <a:rPr sz="4800" b="0" spc="-35" dirty="0">
                <a:latin typeface="Adobe Devanagari"/>
                <a:cs typeface="Adobe Devanagari"/>
              </a:rPr>
              <a:t> </a:t>
            </a:r>
            <a:r>
              <a:rPr sz="4800" b="0" dirty="0">
                <a:latin typeface="Adobe Devanagari"/>
                <a:cs typeface="Adobe Devanagari"/>
              </a:rPr>
              <a:t>Operating</a:t>
            </a:r>
            <a:r>
              <a:rPr sz="4800" b="0" spc="-10" dirty="0">
                <a:latin typeface="Adobe Devanagari"/>
                <a:cs typeface="Adobe Devanagari"/>
              </a:rPr>
              <a:t> Goals</a:t>
            </a:r>
            <a:endParaRPr sz="4800" dirty="0">
              <a:latin typeface="Adobe Devanagari"/>
              <a:cs typeface="Adobe Devanaga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13812" y="1360932"/>
            <a:ext cx="5562600" cy="15240"/>
          </a:xfrm>
          <a:custGeom>
            <a:avLst/>
            <a:gdLst/>
            <a:ahLst/>
            <a:cxnLst/>
            <a:rect l="l" t="t" r="r" b="b"/>
            <a:pathLst>
              <a:path w="5562600" h="15240">
                <a:moveTo>
                  <a:pt x="5562600" y="0"/>
                </a:moveTo>
                <a:lnTo>
                  <a:pt x="0" y="0"/>
                </a:lnTo>
                <a:lnTo>
                  <a:pt x="0" y="15240"/>
                </a:lnTo>
                <a:lnTo>
                  <a:pt x="5562600" y="15240"/>
                </a:lnTo>
                <a:lnTo>
                  <a:pt x="5562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5" name="object 5"/>
          <p:cNvGrpSpPr/>
          <p:nvPr/>
        </p:nvGrpSpPr>
        <p:grpSpPr>
          <a:xfrm>
            <a:off x="344424" y="1722120"/>
            <a:ext cx="4260215" cy="3019425"/>
            <a:chOff x="344424" y="1722120"/>
            <a:chExt cx="4260215" cy="301942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4424" y="1722120"/>
              <a:ext cx="4108703" cy="234389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63167" y="3921252"/>
              <a:ext cx="3579495" cy="785495"/>
            </a:xfrm>
            <a:custGeom>
              <a:avLst/>
              <a:gdLst/>
              <a:ahLst/>
              <a:cxnLst/>
              <a:rect l="l" t="t" r="r" b="b"/>
              <a:pathLst>
                <a:path w="3579495" h="785495">
                  <a:moveTo>
                    <a:pt x="0" y="0"/>
                  </a:moveTo>
                  <a:lnTo>
                    <a:pt x="3579101" y="785456"/>
                  </a:lnTo>
                </a:path>
              </a:pathLst>
            </a:custGeom>
            <a:ln w="12699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8"/>
            <p:cNvSpPr/>
            <p:nvPr/>
          </p:nvSpPr>
          <p:spPr>
            <a:xfrm>
              <a:off x="4521700" y="4666769"/>
              <a:ext cx="83185" cy="74930"/>
            </a:xfrm>
            <a:custGeom>
              <a:avLst/>
              <a:gdLst/>
              <a:ahLst/>
              <a:cxnLst/>
              <a:rect l="l" t="t" r="r" b="b"/>
              <a:pathLst>
                <a:path w="83185" h="74929">
                  <a:moveTo>
                    <a:pt x="16332" y="0"/>
                  </a:moveTo>
                  <a:lnTo>
                    <a:pt x="0" y="74422"/>
                  </a:lnTo>
                  <a:lnTo>
                    <a:pt x="82588" y="53555"/>
                  </a:lnTo>
                  <a:lnTo>
                    <a:pt x="16332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9064654" y="1880116"/>
            <a:ext cx="2740025" cy="401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13335" indent="-28702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800" dirty="0">
                <a:latin typeface="Adobe Devanagari"/>
                <a:cs typeface="Adobe Devanagari"/>
              </a:rPr>
              <a:t>Annual</a:t>
            </a:r>
            <a:r>
              <a:rPr sz="2800" spc="-70" dirty="0">
                <a:latin typeface="Adobe Devanagari"/>
                <a:cs typeface="Adobe Devanagari"/>
              </a:rPr>
              <a:t> </a:t>
            </a:r>
            <a:r>
              <a:rPr sz="2800" spc="-10" dirty="0">
                <a:latin typeface="Adobe Devanagari"/>
                <a:cs typeface="Adobe Devanagari"/>
              </a:rPr>
              <a:t>Operating </a:t>
            </a:r>
            <a:r>
              <a:rPr sz="2800" dirty="0">
                <a:latin typeface="Adobe Devanagari"/>
                <a:cs typeface="Adobe Devanagari"/>
              </a:rPr>
              <a:t>Goals</a:t>
            </a:r>
            <a:r>
              <a:rPr sz="2800" spc="-70" dirty="0">
                <a:latin typeface="Adobe Devanagari"/>
                <a:cs typeface="Adobe Devanagari"/>
              </a:rPr>
              <a:t> </a:t>
            </a:r>
            <a:r>
              <a:rPr sz="2800" spc="-25" dirty="0">
                <a:latin typeface="Adobe Devanagari"/>
                <a:cs typeface="Adobe Devanagari"/>
              </a:rPr>
              <a:t>are </a:t>
            </a:r>
            <a:r>
              <a:rPr sz="2800" dirty="0">
                <a:latin typeface="Adobe Devanagari"/>
                <a:cs typeface="Adobe Devanagari"/>
              </a:rPr>
              <a:t>prepared</a:t>
            </a:r>
            <a:r>
              <a:rPr sz="2800" spc="-60" dirty="0">
                <a:latin typeface="Adobe Devanagari"/>
                <a:cs typeface="Adobe Devanagari"/>
              </a:rPr>
              <a:t> </a:t>
            </a:r>
            <a:r>
              <a:rPr sz="2800" dirty="0">
                <a:latin typeface="Adobe Devanagari"/>
                <a:cs typeface="Adobe Devanagari"/>
              </a:rPr>
              <a:t>by</a:t>
            </a:r>
            <a:r>
              <a:rPr sz="2800" spc="-60" dirty="0">
                <a:latin typeface="Adobe Devanagari"/>
                <a:cs typeface="Adobe Devanagari"/>
              </a:rPr>
              <a:t> </a:t>
            </a:r>
            <a:r>
              <a:rPr sz="2800" spc="-25" dirty="0">
                <a:latin typeface="Adobe Devanagari"/>
                <a:cs typeface="Adobe Devanagari"/>
              </a:rPr>
              <a:t>the </a:t>
            </a:r>
            <a:r>
              <a:rPr sz="2800" dirty="0">
                <a:latin typeface="Adobe Devanagari"/>
                <a:cs typeface="Adobe Devanagari"/>
              </a:rPr>
              <a:t>senior</a:t>
            </a:r>
            <a:r>
              <a:rPr sz="2800" spc="-85" dirty="0">
                <a:latin typeface="Adobe Devanagari"/>
                <a:cs typeface="Adobe Devanagari"/>
              </a:rPr>
              <a:t> </a:t>
            </a:r>
            <a:r>
              <a:rPr sz="2800" spc="-10" dirty="0">
                <a:latin typeface="Adobe Devanagari"/>
                <a:cs typeface="Adobe Devanagari"/>
              </a:rPr>
              <a:t>leadership team.</a:t>
            </a:r>
            <a:endParaRPr sz="2800" dirty="0">
              <a:latin typeface="Adobe Devanagari"/>
              <a:cs typeface="Adobe Devanagari"/>
            </a:endParaRPr>
          </a:p>
          <a:p>
            <a:pPr marL="299085" marR="5080" indent="-28702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800" dirty="0">
                <a:latin typeface="Adobe Devanagari"/>
                <a:cs typeface="Adobe Devanagari"/>
              </a:rPr>
              <a:t>Progress</a:t>
            </a:r>
            <a:r>
              <a:rPr sz="2800" spc="-100" dirty="0">
                <a:latin typeface="Adobe Devanagari"/>
                <a:cs typeface="Adobe Devanagari"/>
              </a:rPr>
              <a:t> </a:t>
            </a:r>
            <a:r>
              <a:rPr sz="2800" spc="-25" dirty="0">
                <a:latin typeface="Adobe Devanagari"/>
                <a:cs typeface="Adobe Devanagari"/>
              </a:rPr>
              <a:t>is </a:t>
            </a:r>
            <a:r>
              <a:rPr sz="2800" dirty="0">
                <a:latin typeface="Adobe Devanagari"/>
                <a:cs typeface="Adobe Devanagari"/>
              </a:rPr>
              <a:t>reported</a:t>
            </a:r>
            <a:r>
              <a:rPr sz="2800" spc="-114" dirty="0">
                <a:latin typeface="Adobe Devanagari"/>
                <a:cs typeface="Adobe Devanagari"/>
              </a:rPr>
              <a:t> </a:t>
            </a:r>
            <a:r>
              <a:rPr sz="2800" spc="-10" dirty="0">
                <a:latin typeface="Adobe Devanagari"/>
                <a:cs typeface="Adobe Devanagari"/>
              </a:rPr>
              <a:t>quarterly </a:t>
            </a:r>
            <a:r>
              <a:rPr sz="2800" dirty="0">
                <a:latin typeface="Adobe Devanagari"/>
                <a:cs typeface="Adobe Devanagari"/>
              </a:rPr>
              <a:t>to</a:t>
            </a:r>
            <a:r>
              <a:rPr sz="2800" spc="-35" dirty="0">
                <a:latin typeface="Adobe Devanagari"/>
                <a:cs typeface="Adobe Devanagari"/>
              </a:rPr>
              <a:t> </a:t>
            </a:r>
            <a:r>
              <a:rPr sz="2800" spc="-10" dirty="0">
                <a:latin typeface="Adobe Devanagari"/>
                <a:cs typeface="Adobe Devanagari"/>
              </a:rPr>
              <a:t>board committees.</a:t>
            </a:r>
            <a:endParaRPr sz="2800" dirty="0">
              <a:latin typeface="Adobe Devanagari"/>
              <a:cs typeface="Adobe Devanaga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24EE76-A31C-E922-C694-7F1A9F4D8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988" y="1536778"/>
            <a:ext cx="3896269" cy="50584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31D6E1-786F-B4E8-E666-2CD88F2CC428}"/>
              </a:ext>
            </a:extLst>
          </p:cNvPr>
          <p:cNvSpPr txBox="1"/>
          <p:nvPr/>
        </p:nvSpPr>
        <p:spPr>
          <a:xfrm>
            <a:off x="7010400" y="3751975"/>
            <a:ext cx="914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2023-24</a:t>
            </a:r>
            <a:endParaRPr lang="en-CA" b="1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0FD0CC-ECB4-91C3-6BD0-0E68FFC7A6E7}"/>
              </a:ext>
            </a:extLst>
          </p:cNvPr>
          <p:cNvSpPr txBox="1"/>
          <p:nvPr/>
        </p:nvSpPr>
        <p:spPr>
          <a:xfrm>
            <a:off x="6248400" y="4090529"/>
            <a:ext cx="914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95600" y="-123952"/>
            <a:ext cx="5943599" cy="1597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The</a:t>
            </a:r>
            <a:r>
              <a:rPr spc="-10" dirty="0"/>
              <a:t> Board</a:t>
            </a:r>
          </a:p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4800" b="0" dirty="0">
                <a:latin typeface="Adobe Devanagari"/>
                <a:cs typeface="Adobe Devanagari"/>
              </a:rPr>
              <a:t>The</a:t>
            </a:r>
            <a:r>
              <a:rPr sz="4800" b="0" spc="-30" dirty="0">
                <a:latin typeface="Adobe Devanagari"/>
                <a:cs typeface="Adobe Devanagari"/>
              </a:rPr>
              <a:t> </a:t>
            </a:r>
            <a:r>
              <a:rPr sz="4800" b="0" dirty="0">
                <a:latin typeface="Adobe Devanagari"/>
                <a:cs typeface="Adobe Devanagari"/>
              </a:rPr>
              <a:t>Board</a:t>
            </a:r>
            <a:r>
              <a:rPr sz="4800" b="0" spc="5" dirty="0">
                <a:latin typeface="Adobe Devanagari"/>
                <a:cs typeface="Adobe Devanagari"/>
              </a:rPr>
              <a:t> </a:t>
            </a:r>
            <a:r>
              <a:rPr sz="4800" b="0" spc="-10" dirty="0">
                <a:latin typeface="Adobe Devanagari"/>
                <a:cs typeface="Adobe Devanagari"/>
              </a:rPr>
              <a:t>Portal</a:t>
            </a:r>
            <a:endParaRPr sz="4800" dirty="0">
              <a:latin typeface="Adobe Devanagari"/>
              <a:cs typeface="Adobe Devanaga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145915" y="1360932"/>
            <a:ext cx="3898900" cy="15240"/>
          </a:xfrm>
          <a:custGeom>
            <a:avLst/>
            <a:gdLst/>
            <a:ahLst/>
            <a:cxnLst/>
            <a:rect l="l" t="t" r="r" b="b"/>
            <a:pathLst>
              <a:path w="3898900" h="15240">
                <a:moveTo>
                  <a:pt x="3898391" y="0"/>
                </a:moveTo>
                <a:lnTo>
                  <a:pt x="0" y="0"/>
                </a:lnTo>
                <a:lnTo>
                  <a:pt x="0" y="15240"/>
                </a:lnTo>
                <a:lnTo>
                  <a:pt x="3898391" y="15240"/>
                </a:lnTo>
                <a:lnTo>
                  <a:pt x="38983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4" name="object 4"/>
          <p:cNvGrpSpPr/>
          <p:nvPr/>
        </p:nvGrpSpPr>
        <p:grpSpPr>
          <a:xfrm>
            <a:off x="358140" y="1790700"/>
            <a:ext cx="7446645" cy="4850130"/>
            <a:chOff x="358140" y="1790700"/>
            <a:chExt cx="7446645" cy="485013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8140" y="1790700"/>
              <a:ext cx="7446264" cy="484986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001768" y="2392680"/>
              <a:ext cx="1211580" cy="737870"/>
            </a:xfrm>
            <a:custGeom>
              <a:avLst/>
              <a:gdLst/>
              <a:ahLst/>
              <a:cxnLst/>
              <a:rect l="l" t="t" r="r" b="b"/>
              <a:pathLst>
                <a:path w="1211579" h="737869">
                  <a:moveTo>
                    <a:pt x="0" y="368808"/>
                  </a:moveTo>
                  <a:lnTo>
                    <a:pt x="10923" y="298727"/>
                  </a:lnTo>
                  <a:lnTo>
                    <a:pt x="42339" y="233084"/>
                  </a:lnTo>
                  <a:lnTo>
                    <a:pt x="65097" y="202314"/>
                  </a:lnTo>
                  <a:lnTo>
                    <a:pt x="92216" y="173117"/>
                  </a:lnTo>
                  <a:lnTo>
                    <a:pt x="123444" y="145648"/>
                  </a:lnTo>
                  <a:lnTo>
                    <a:pt x="158525" y="120062"/>
                  </a:lnTo>
                  <a:lnTo>
                    <a:pt x="197206" y="96512"/>
                  </a:lnTo>
                  <a:lnTo>
                    <a:pt x="239233" y="75154"/>
                  </a:lnTo>
                  <a:lnTo>
                    <a:pt x="284352" y="56143"/>
                  </a:lnTo>
                  <a:lnTo>
                    <a:pt x="332310" y="39632"/>
                  </a:lnTo>
                  <a:lnTo>
                    <a:pt x="382853" y="25776"/>
                  </a:lnTo>
                  <a:lnTo>
                    <a:pt x="435726" y="14731"/>
                  </a:lnTo>
                  <a:lnTo>
                    <a:pt x="490675" y="6650"/>
                  </a:lnTo>
                  <a:lnTo>
                    <a:pt x="547448" y="1688"/>
                  </a:lnTo>
                  <a:lnTo>
                    <a:pt x="605790" y="0"/>
                  </a:lnTo>
                  <a:lnTo>
                    <a:pt x="664131" y="1688"/>
                  </a:lnTo>
                  <a:lnTo>
                    <a:pt x="720904" y="6650"/>
                  </a:lnTo>
                  <a:lnTo>
                    <a:pt x="775853" y="14731"/>
                  </a:lnTo>
                  <a:lnTo>
                    <a:pt x="828726" y="25776"/>
                  </a:lnTo>
                  <a:lnTo>
                    <a:pt x="879269" y="39632"/>
                  </a:lnTo>
                  <a:lnTo>
                    <a:pt x="927227" y="56143"/>
                  </a:lnTo>
                  <a:lnTo>
                    <a:pt x="972346" y="75154"/>
                  </a:lnTo>
                  <a:lnTo>
                    <a:pt x="1014373" y="96512"/>
                  </a:lnTo>
                  <a:lnTo>
                    <a:pt x="1053054" y="120062"/>
                  </a:lnTo>
                  <a:lnTo>
                    <a:pt x="1088135" y="145648"/>
                  </a:lnTo>
                  <a:lnTo>
                    <a:pt x="1119363" y="173117"/>
                  </a:lnTo>
                  <a:lnTo>
                    <a:pt x="1146482" y="202314"/>
                  </a:lnTo>
                  <a:lnTo>
                    <a:pt x="1169240" y="233084"/>
                  </a:lnTo>
                  <a:lnTo>
                    <a:pt x="1200656" y="298727"/>
                  </a:lnTo>
                  <a:lnTo>
                    <a:pt x="1211580" y="368808"/>
                  </a:lnTo>
                  <a:lnTo>
                    <a:pt x="1208806" y="404325"/>
                  </a:lnTo>
                  <a:lnTo>
                    <a:pt x="1187383" y="472342"/>
                  </a:lnTo>
                  <a:lnTo>
                    <a:pt x="1146482" y="535301"/>
                  </a:lnTo>
                  <a:lnTo>
                    <a:pt x="1119363" y="564498"/>
                  </a:lnTo>
                  <a:lnTo>
                    <a:pt x="1088135" y="591967"/>
                  </a:lnTo>
                  <a:lnTo>
                    <a:pt x="1053054" y="617553"/>
                  </a:lnTo>
                  <a:lnTo>
                    <a:pt x="1014373" y="641103"/>
                  </a:lnTo>
                  <a:lnTo>
                    <a:pt x="972346" y="662461"/>
                  </a:lnTo>
                  <a:lnTo>
                    <a:pt x="927227" y="681472"/>
                  </a:lnTo>
                  <a:lnTo>
                    <a:pt x="879269" y="697983"/>
                  </a:lnTo>
                  <a:lnTo>
                    <a:pt x="828726" y="711839"/>
                  </a:lnTo>
                  <a:lnTo>
                    <a:pt x="775853" y="722884"/>
                  </a:lnTo>
                  <a:lnTo>
                    <a:pt x="720904" y="730965"/>
                  </a:lnTo>
                  <a:lnTo>
                    <a:pt x="664131" y="735927"/>
                  </a:lnTo>
                  <a:lnTo>
                    <a:pt x="605790" y="737616"/>
                  </a:lnTo>
                  <a:lnTo>
                    <a:pt x="547448" y="735927"/>
                  </a:lnTo>
                  <a:lnTo>
                    <a:pt x="490675" y="730965"/>
                  </a:lnTo>
                  <a:lnTo>
                    <a:pt x="435726" y="722884"/>
                  </a:lnTo>
                  <a:lnTo>
                    <a:pt x="382853" y="711839"/>
                  </a:lnTo>
                  <a:lnTo>
                    <a:pt x="332310" y="697983"/>
                  </a:lnTo>
                  <a:lnTo>
                    <a:pt x="284352" y="681472"/>
                  </a:lnTo>
                  <a:lnTo>
                    <a:pt x="239233" y="662461"/>
                  </a:lnTo>
                  <a:lnTo>
                    <a:pt x="197206" y="641103"/>
                  </a:lnTo>
                  <a:lnTo>
                    <a:pt x="158525" y="617553"/>
                  </a:lnTo>
                  <a:lnTo>
                    <a:pt x="123444" y="591967"/>
                  </a:lnTo>
                  <a:lnTo>
                    <a:pt x="92216" y="564498"/>
                  </a:lnTo>
                  <a:lnTo>
                    <a:pt x="65097" y="535301"/>
                  </a:lnTo>
                  <a:lnTo>
                    <a:pt x="42339" y="504531"/>
                  </a:lnTo>
                  <a:lnTo>
                    <a:pt x="10923" y="438888"/>
                  </a:lnTo>
                  <a:lnTo>
                    <a:pt x="0" y="368808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114050" y="2265388"/>
            <a:ext cx="3680460" cy="3622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178435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400" dirty="0">
                <a:latin typeface="Calibri"/>
                <a:cs typeface="Calibri"/>
              </a:rPr>
              <a:t>The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Board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Portal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is </a:t>
            </a:r>
            <a:r>
              <a:rPr sz="2400" dirty="0">
                <a:latin typeface="Calibri"/>
                <a:cs typeface="Calibri"/>
              </a:rPr>
              <a:t>accessible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via our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main </a:t>
            </a:r>
            <a:r>
              <a:rPr sz="2400" dirty="0">
                <a:latin typeface="Calibri"/>
                <a:cs typeface="Calibri"/>
              </a:rPr>
              <a:t>website,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under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Our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50" dirty="0">
                <a:latin typeface="Calibri"/>
                <a:cs typeface="Calibri"/>
              </a:rPr>
              <a:t>Team.</a:t>
            </a:r>
            <a:endParaRPr sz="2400" dirty="0">
              <a:latin typeface="Calibri"/>
              <a:cs typeface="Calibri"/>
            </a:endParaRPr>
          </a:p>
          <a:p>
            <a:pPr marL="299085" marR="60960" indent="-28702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400" spc="-90" dirty="0">
                <a:latin typeface="Calibri"/>
                <a:cs typeface="Calibri"/>
              </a:rPr>
              <a:t>To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access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Board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Portal: </a:t>
            </a:r>
            <a:r>
              <a:rPr sz="2400" u="sng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3"/>
              </a:rPr>
              <a:t>www.yorkcarecentre.ca</a:t>
            </a:r>
            <a:endParaRPr sz="2400" dirty="0"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400" dirty="0">
                <a:latin typeface="Calibri"/>
                <a:cs typeface="Calibri"/>
              </a:rPr>
              <a:t>The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Portal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where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we </a:t>
            </a:r>
            <a:r>
              <a:rPr sz="2400" dirty="0">
                <a:latin typeface="Calibri"/>
                <a:cs typeface="Calibri"/>
              </a:rPr>
              <a:t>place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past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current </a:t>
            </a:r>
            <a:r>
              <a:rPr sz="2400" dirty="0">
                <a:latin typeface="Calibri"/>
                <a:cs typeface="Calibri"/>
              </a:rPr>
              <a:t>Board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Meeting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packages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35" dirty="0">
                <a:latin typeface="Calibri"/>
                <a:cs typeface="Calibri"/>
              </a:rPr>
              <a:t>as </a:t>
            </a:r>
            <a:r>
              <a:rPr sz="2400" dirty="0">
                <a:latin typeface="Calibri"/>
                <a:cs typeface="Calibri"/>
              </a:rPr>
              <a:t>well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as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Bylaws,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etc.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0" y="762000"/>
            <a:ext cx="12192000" cy="21364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Part</a:t>
            </a:r>
            <a:r>
              <a:rPr spc="10" dirty="0"/>
              <a:t> </a:t>
            </a:r>
            <a:r>
              <a:rPr spc="-50" dirty="0"/>
              <a:t>3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3327" y="2362200"/>
            <a:ext cx="12192000" cy="29668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  <a:tabLst>
                <a:tab pos="2948305" algn="l"/>
              </a:tabLst>
            </a:pPr>
            <a:r>
              <a:rPr sz="9600" b="1" dirty="0">
                <a:solidFill>
                  <a:srgbClr val="2E5496"/>
                </a:solidFill>
                <a:latin typeface="Adobe Devanagari"/>
                <a:cs typeface="Adobe Devanagari"/>
              </a:rPr>
              <a:t>Y</a:t>
            </a:r>
            <a:r>
              <a:rPr lang="en-CA" sz="9600" b="1" dirty="0" err="1">
                <a:solidFill>
                  <a:srgbClr val="2E5496"/>
                </a:solidFill>
                <a:latin typeface="Adobe Devanagari"/>
                <a:cs typeface="Adobe Devanagari"/>
              </a:rPr>
              <a:t>ork</a:t>
            </a:r>
            <a:r>
              <a:rPr lang="en-CA" sz="9600" b="1" dirty="0">
                <a:solidFill>
                  <a:srgbClr val="2E5496"/>
                </a:solidFill>
                <a:latin typeface="Adobe Devanagari"/>
                <a:cs typeface="Adobe Devanagari"/>
              </a:rPr>
              <a:t> Care Foundation</a:t>
            </a:r>
            <a:r>
              <a:rPr sz="9600" b="1" spc="-204" dirty="0">
                <a:solidFill>
                  <a:srgbClr val="2E5496"/>
                </a:solidFill>
                <a:latin typeface="Adobe Devanagari"/>
                <a:cs typeface="Adobe Devanagari"/>
              </a:rPr>
              <a:t> </a:t>
            </a:r>
            <a:r>
              <a:rPr sz="9600" b="1" spc="-10" dirty="0">
                <a:solidFill>
                  <a:srgbClr val="2E5496"/>
                </a:solidFill>
                <a:latin typeface="Adobe Devanagari"/>
                <a:cs typeface="Adobe Devanagari"/>
              </a:rPr>
              <a:t>B</a:t>
            </a:r>
            <a:r>
              <a:rPr lang="en-CA" sz="9600" b="1" spc="-10" dirty="0" err="1">
                <a:solidFill>
                  <a:srgbClr val="2E5496"/>
                </a:solidFill>
                <a:latin typeface="Adobe Devanagari"/>
                <a:cs typeface="Adobe Devanagari"/>
              </a:rPr>
              <a:t>oard</a:t>
            </a:r>
            <a:endParaRPr sz="9600" dirty="0">
              <a:latin typeface="Adobe Devanagari"/>
              <a:cs typeface="Adobe Devanaga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04649"/>
            <a:ext cx="8382000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The</a:t>
            </a:r>
            <a:r>
              <a:rPr spc="-30" dirty="0"/>
              <a:t> </a:t>
            </a:r>
            <a:r>
              <a:rPr dirty="0"/>
              <a:t>York</a:t>
            </a:r>
            <a:r>
              <a:rPr spc="-20" dirty="0"/>
              <a:t> </a:t>
            </a:r>
            <a:r>
              <a:rPr dirty="0"/>
              <a:t>Care</a:t>
            </a:r>
            <a:r>
              <a:rPr spc="-20" dirty="0"/>
              <a:t> </a:t>
            </a:r>
            <a:r>
              <a:rPr dirty="0"/>
              <a:t>Foundation</a:t>
            </a:r>
            <a:endParaRPr spc="-10" dirty="0"/>
          </a:p>
          <a:p>
            <a:pPr marL="2540" algn="ctr">
              <a:lnSpc>
                <a:spcPct val="100000"/>
              </a:lnSpc>
            </a:pPr>
            <a:r>
              <a:rPr b="0" dirty="0">
                <a:latin typeface="Adobe Devanagari"/>
                <a:cs typeface="Adobe Devanagari"/>
              </a:rPr>
              <a:t>Board</a:t>
            </a:r>
            <a:r>
              <a:rPr b="0" spc="-10" dirty="0">
                <a:latin typeface="Adobe Devanagari"/>
                <a:cs typeface="Adobe Devanagari"/>
              </a:rPr>
              <a:t> </a:t>
            </a:r>
            <a:r>
              <a:rPr b="0" dirty="0">
                <a:latin typeface="Adobe Devanagari"/>
                <a:cs typeface="Adobe Devanagari"/>
              </a:rPr>
              <a:t>of</a:t>
            </a:r>
            <a:r>
              <a:rPr b="0" spc="-10" dirty="0">
                <a:latin typeface="Adobe Devanagari"/>
                <a:cs typeface="Adobe Devanagari"/>
              </a:rPr>
              <a:t> Directors</a:t>
            </a:r>
          </a:p>
        </p:txBody>
      </p:sp>
      <p:sp>
        <p:nvSpPr>
          <p:cNvPr id="3" name="object 3"/>
          <p:cNvSpPr/>
          <p:nvPr/>
        </p:nvSpPr>
        <p:spPr>
          <a:xfrm>
            <a:off x="609600" y="914400"/>
            <a:ext cx="7620000" cy="63627"/>
          </a:xfrm>
          <a:custGeom>
            <a:avLst/>
            <a:gdLst/>
            <a:ahLst/>
            <a:cxnLst/>
            <a:rect l="l" t="t" r="r" b="b"/>
            <a:pathLst>
              <a:path w="4745990" h="17144">
                <a:moveTo>
                  <a:pt x="4745736" y="0"/>
                </a:moveTo>
                <a:lnTo>
                  <a:pt x="0" y="0"/>
                </a:lnTo>
                <a:lnTo>
                  <a:pt x="0" y="16764"/>
                </a:lnTo>
                <a:lnTo>
                  <a:pt x="4745736" y="16764"/>
                </a:lnTo>
                <a:lnTo>
                  <a:pt x="47457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8803495" y="1467913"/>
            <a:ext cx="3276600" cy="455188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543560" indent="-28702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>
                <a:latin typeface="Adobe Devanagari"/>
                <a:cs typeface="Adobe Devanagari"/>
              </a:rPr>
              <a:t>Founded</a:t>
            </a:r>
            <a:r>
              <a:rPr spc="-80" dirty="0">
                <a:latin typeface="Adobe Devanagari"/>
                <a:cs typeface="Adobe Devanagari"/>
              </a:rPr>
              <a:t> </a:t>
            </a:r>
            <a:r>
              <a:rPr dirty="0">
                <a:latin typeface="Adobe Devanagari"/>
                <a:cs typeface="Adobe Devanagari"/>
              </a:rPr>
              <a:t>in</a:t>
            </a:r>
            <a:r>
              <a:rPr spc="-65" dirty="0">
                <a:latin typeface="Adobe Devanagari"/>
                <a:cs typeface="Adobe Devanagari"/>
              </a:rPr>
              <a:t> </a:t>
            </a:r>
            <a:r>
              <a:rPr dirty="0">
                <a:latin typeface="Adobe Devanagari"/>
                <a:cs typeface="Adobe Devanagari"/>
              </a:rPr>
              <a:t>2007</a:t>
            </a:r>
            <a:r>
              <a:rPr spc="-65" dirty="0">
                <a:latin typeface="Adobe Devanagari"/>
                <a:cs typeface="Adobe Devanagari"/>
              </a:rPr>
              <a:t> </a:t>
            </a:r>
            <a:r>
              <a:rPr dirty="0">
                <a:latin typeface="Adobe Devanagari"/>
                <a:cs typeface="Adobe Devanagari"/>
              </a:rPr>
              <a:t>–</a:t>
            </a:r>
            <a:r>
              <a:rPr lang="en-US" dirty="0">
                <a:latin typeface="Adobe Devanagari"/>
                <a:cs typeface="Adobe Devanagari"/>
              </a:rPr>
              <a:t> a Fundraising Board which</a:t>
            </a:r>
            <a:r>
              <a:rPr spc="-75" dirty="0">
                <a:latin typeface="Adobe Devanagari"/>
                <a:cs typeface="Adobe Devanagari"/>
              </a:rPr>
              <a:t> </a:t>
            </a:r>
            <a:r>
              <a:rPr dirty="0">
                <a:latin typeface="Adobe Devanagari"/>
                <a:cs typeface="Adobe Devanagari"/>
              </a:rPr>
              <a:t>supports</a:t>
            </a:r>
            <a:r>
              <a:rPr spc="-70" dirty="0">
                <a:latin typeface="Adobe Devanagari"/>
                <a:cs typeface="Adobe Devanagari"/>
              </a:rPr>
              <a:t> </a:t>
            </a:r>
            <a:r>
              <a:rPr spc="-20" dirty="0">
                <a:latin typeface="Adobe Devanagari"/>
                <a:cs typeface="Adobe Devanagari"/>
              </a:rPr>
              <a:t>York </a:t>
            </a:r>
            <a:r>
              <a:rPr dirty="0">
                <a:latin typeface="Adobe Devanagari"/>
                <a:cs typeface="Adobe Devanagari"/>
              </a:rPr>
              <a:t>Care</a:t>
            </a:r>
            <a:r>
              <a:rPr spc="-55" dirty="0">
                <a:latin typeface="Adobe Devanagari"/>
                <a:cs typeface="Adobe Devanagari"/>
              </a:rPr>
              <a:t> </a:t>
            </a:r>
            <a:r>
              <a:rPr spc="-10" dirty="0">
                <a:latin typeface="Adobe Devanagari"/>
                <a:cs typeface="Adobe Devanagari"/>
              </a:rPr>
              <a:t>Centre.</a:t>
            </a:r>
            <a:endParaRPr dirty="0">
              <a:latin typeface="Adobe Devanagari"/>
              <a:cs typeface="Adobe Devanagari"/>
            </a:endParaRPr>
          </a:p>
          <a:p>
            <a:pPr marL="299085" marR="5080" indent="-28702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pc="-10" dirty="0">
                <a:latin typeface="Adobe Devanagari"/>
                <a:cs typeface="Adobe Devanagari"/>
              </a:rPr>
              <a:t>Independent</a:t>
            </a:r>
            <a:r>
              <a:rPr spc="-65" dirty="0">
                <a:latin typeface="Adobe Devanagari"/>
                <a:cs typeface="Adobe Devanagari"/>
              </a:rPr>
              <a:t> </a:t>
            </a:r>
            <a:r>
              <a:rPr dirty="0">
                <a:latin typeface="Adobe Devanagari"/>
                <a:cs typeface="Adobe Devanagari"/>
              </a:rPr>
              <a:t>board</a:t>
            </a:r>
            <a:r>
              <a:rPr spc="-65" dirty="0">
                <a:latin typeface="Adobe Devanagari"/>
                <a:cs typeface="Adobe Devanagari"/>
              </a:rPr>
              <a:t> </a:t>
            </a:r>
            <a:r>
              <a:rPr dirty="0">
                <a:latin typeface="Adobe Devanagari"/>
                <a:cs typeface="Adobe Devanagari"/>
              </a:rPr>
              <a:t>that</a:t>
            </a:r>
            <a:r>
              <a:rPr spc="-70" dirty="0">
                <a:latin typeface="Adobe Devanagari"/>
                <a:cs typeface="Adobe Devanagari"/>
              </a:rPr>
              <a:t> </a:t>
            </a:r>
            <a:r>
              <a:rPr dirty="0">
                <a:latin typeface="Adobe Devanagari"/>
                <a:cs typeface="Adobe Devanagari"/>
              </a:rPr>
              <a:t>operates</a:t>
            </a:r>
            <a:r>
              <a:rPr spc="-60" dirty="0">
                <a:latin typeface="Adobe Devanagari"/>
                <a:cs typeface="Adobe Devanagari"/>
              </a:rPr>
              <a:t> </a:t>
            </a:r>
            <a:r>
              <a:rPr spc="-20" dirty="0">
                <a:latin typeface="Adobe Devanagari"/>
                <a:cs typeface="Adobe Devanagari"/>
              </a:rPr>
              <a:t>with </a:t>
            </a:r>
            <a:r>
              <a:rPr dirty="0">
                <a:latin typeface="Adobe Devanagari"/>
                <a:cs typeface="Adobe Devanagari"/>
              </a:rPr>
              <a:t>its</a:t>
            </a:r>
            <a:r>
              <a:rPr spc="-55" dirty="0">
                <a:latin typeface="Adobe Devanagari"/>
                <a:cs typeface="Adobe Devanagari"/>
              </a:rPr>
              <a:t> </a:t>
            </a:r>
            <a:r>
              <a:rPr dirty="0">
                <a:latin typeface="Adobe Devanagari"/>
                <a:cs typeface="Adobe Devanagari"/>
              </a:rPr>
              <a:t>own</a:t>
            </a:r>
            <a:r>
              <a:rPr spc="-45" dirty="0">
                <a:latin typeface="Adobe Devanagari"/>
                <a:cs typeface="Adobe Devanagari"/>
              </a:rPr>
              <a:t> </a:t>
            </a:r>
            <a:r>
              <a:rPr spc="-10" dirty="0">
                <a:latin typeface="Adobe Devanagari"/>
                <a:cs typeface="Adobe Devanagari"/>
              </a:rPr>
              <a:t>bylaws.</a:t>
            </a:r>
            <a:endParaRPr dirty="0">
              <a:latin typeface="Adobe Devanagari"/>
              <a:cs typeface="Adobe Devanagari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>
                <a:latin typeface="Adobe Devanagari"/>
                <a:cs typeface="Adobe Devanagari"/>
              </a:rPr>
              <a:t>Management</a:t>
            </a:r>
            <a:r>
              <a:rPr spc="-80" dirty="0">
                <a:latin typeface="Adobe Devanagari"/>
                <a:cs typeface="Adobe Devanagari"/>
              </a:rPr>
              <a:t> </a:t>
            </a:r>
            <a:r>
              <a:rPr dirty="0">
                <a:latin typeface="Adobe Devanagari"/>
                <a:cs typeface="Adobe Devanagari"/>
              </a:rPr>
              <a:t>provided</a:t>
            </a:r>
            <a:r>
              <a:rPr spc="-85" dirty="0">
                <a:latin typeface="Adobe Devanagari"/>
                <a:cs typeface="Adobe Devanagari"/>
              </a:rPr>
              <a:t> </a:t>
            </a:r>
            <a:r>
              <a:rPr dirty="0">
                <a:latin typeface="Adobe Devanagari"/>
                <a:cs typeface="Adobe Devanagari"/>
              </a:rPr>
              <a:t>by</a:t>
            </a:r>
            <a:r>
              <a:rPr spc="-75" dirty="0">
                <a:latin typeface="Adobe Devanagari"/>
                <a:cs typeface="Adobe Devanagari"/>
              </a:rPr>
              <a:t> </a:t>
            </a:r>
            <a:r>
              <a:rPr dirty="0">
                <a:latin typeface="Adobe Devanagari"/>
                <a:cs typeface="Adobe Devanagari"/>
              </a:rPr>
              <a:t>YCC</a:t>
            </a:r>
            <a:r>
              <a:rPr spc="-85" dirty="0">
                <a:latin typeface="Adobe Devanagari"/>
                <a:cs typeface="Adobe Devanagari"/>
              </a:rPr>
              <a:t> </a:t>
            </a:r>
            <a:r>
              <a:rPr spc="-10" dirty="0">
                <a:latin typeface="Adobe Devanagari"/>
                <a:cs typeface="Adobe Devanagari"/>
              </a:rPr>
              <a:t>staff.</a:t>
            </a:r>
            <a:endParaRPr dirty="0">
              <a:latin typeface="Adobe Devanagari"/>
              <a:cs typeface="Adobe Devanagari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>
                <a:latin typeface="Adobe Devanagari"/>
                <a:cs typeface="Adobe Devanagari"/>
              </a:rPr>
              <a:t>Current</a:t>
            </a:r>
            <a:r>
              <a:rPr spc="-80" dirty="0">
                <a:latin typeface="Adobe Devanagari"/>
                <a:cs typeface="Adobe Devanagari"/>
              </a:rPr>
              <a:t> </a:t>
            </a:r>
            <a:r>
              <a:rPr dirty="0">
                <a:latin typeface="Adobe Devanagari"/>
                <a:cs typeface="Adobe Devanagari"/>
              </a:rPr>
              <a:t>board</a:t>
            </a:r>
            <a:r>
              <a:rPr spc="-75" dirty="0">
                <a:latin typeface="Adobe Devanagari"/>
                <a:cs typeface="Adobe Devanagari"/>
              </a:rPr>
              <a:t> </a:t>
            </a:r>
            <a:r>
              <a:rPr dirty="0">
                <a:latin typeface="Adobe Devanagari"/>
                <a:cs typeface="Adobe Devanagari"/>
              </a:rPr>
              <a:t>chair,</a:t>
            </a:r>
            <a:r>
              <a:rPr spc="-65" dirty="0">
                <a:latin typeface="Adobe Devanagari"/>
                <a:cs typeface="Adobe Devanagari"/>
              </a:rPr>
              <a:t> </a:t>
            </a:r>
            <a:r>
              <a:rPr dirty="0">
                <a:latin typeface="Adobe Devanagari"/>
                <a:cs typeface="Adobe Devanagari"/>
              </a:rPr>
              <a:t>Hector</a:t>
            </a:r>
            <a:r>
              <a:rPr spc="-85" dirty="0">
                <a:latin typeface="Adobe Devanagari"/>
                <a:cs typeface="Adobe Devanagari"/>
              </a:rPr>
              <a:t> </a:t>
            </a:r>
            <a:r>
              <a:rPr spc="-10" dirty="0">
                <a:latin typeface="Adobe Devanagari"/>
                <a:cs typeface="Adobe Devanagari"/>
              </a:rPr>
              <a:t>Losier.</a:t>
            </a:r>
            <a:endParaRPr dirty="0">
              <a:latin typeface="Adobe Devanagari"/>
              <a:cs typeface="Adobe Devanagari"/>
            </a:endParaRPr>
          </a:p>
          <a:p>
            <a:pPr marL="299085" marR="94615" indent="-28702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pc="-90" dirty="0">
                <a:latin typeface="Adobe Devanagari"/>
                <a:cs typeface="Adobe Devanagari"/>
              </a:rPr>
              <a:t>Ten</a:t>
            </a:r>
            <a:r>
              <a:rPr spc="-90" dirty="0">
                <a:latin typeface="Adobe Devanagari"/>
                <a:cs typeface="Adobe Devanagari"/>
              </a:rPr>
              <a:t> </a:t>
            </a:r>
            <a:r>
              <a:rPr dirty="0">
                <a:latin typeface="Adobe Devanagari"/>
                <a:cs typeface="Adobe Devanagari"/>
              </a:rPr>
              <a:t>additional</a:t>
            </a:r>
            <a:r>
              <a:rPr spc="-55" dirty="0">
                <a:latin typeface="Adobe Devanagari"/>
                <a:cs typeface="Adobe Devanagari"/>
              </a:rPr>
              <a:t> </a:t>
            </a:r>
            <a:r>
              <a:rPr dirty="0">
                <a:latin typeface="Adobe Devanagari"/>
                <a:cs typeface="Adobe Devanagari"/>
              </a:rPr>
              <a:t>board</a:t>
            </a:r>
            <a:r>
              <a:rPr spc="-90" dirty="0">
                <a:latin typeface="Adobe Devanagari"/>
                <a:cs typeface="Adobe Devanagari"/>
              </a:rPr>
              <a:t> </a:t>
            </a:r>
            <a:r>
              <a:rPr dirty="0">
                <a:latin typeface="Adobe Devanagari"/>
                <a:cs typeface="Adobe Devanagari"/>
              </a:rPr>
              <a:t>members</a:t>
            </a:r>
            <a:r>
              <a:rPr spc="-95" dirty="0">
                <a:latin typeface="Adobe Devanagari"/>
                <a:cs typeface="Adobe Devanagari"/>
              </a:rPr>
              <a:t> </a:t>
            </a:r>
            <a:r>
              <a:rPr spc="-20" dirty="0">
                <a:latin typeface="Adobe Devanagari"/>
                <a:cs typeface="Adobe Devanagari"/>
              </a:rPr>
              <a:t>with </a:t>
            </a:r>
            <a:r>
              <a:rPr dirty="0">
                <a:latin typeface="Adobe Devanagari"/>
                <a:cs typeface="Adobe Devanagari"/>
              </a:rPr>
              <a:t>broad</a:t>
            </a:r>
            <a:r>
              <a:rPr spc="-55" dirty="0">
                <a:latin typeface="Adobe Devanagari"/>
                <a:cs typeface="Adobe Devanagari"/>
              </a:rPr>
              <a:t> </a:t>
            </a:r>
            <a:r>
              <a:rPr spc="-10" dirty="0">
                <a:latin typeface="Adobe Devanagari"/>
                <a:cs typeface="Adobe Devanagari"/>
              </a:rPr>
              <a:t>professional,</a:t>
            </a:r>
            <a:r>
              <a:rPr spc="-45" dirty="0">
                <a:latin typeface="Adobe Devanagari"/>
                <a:cs typeface="Adobe Devanagari"/>
              </a:rPr>
              <a:t> </a:t>
            </a:r>
            <a:r>
              <a:rPr dirty="0">
                <a:latin typeface="Adobe Devanagari"/>
                <a:cs typeface="Adobe Devanagari"/>
              </a:rPr>
              <a:t>legal,</a:t>
            </a:r>
            <a:r>
              <a:rPr spc="-45" dirty="0">
                <a:latin typeface="Adobe Devanagari"/>
                <a:cs typeface="Adobe Devanagari"/>
              </a:rPr>
              <a:t> </a:t>
            </a:r>
            <a:r>
              <a:rPr spc="-10" dirty="0">
                <a:latin typeface="Adobe Devanagari"/>
                <a:cs typeface="Adobe Devanagari"/>
              </a:rPr>
              <a:t>private, </a:t>
            </a:r>
            <a:r>
              <a:rPr spc="-20" dirty="0">
                <a:latin typeface="Adobe Devanagari"/>
                <a:cs typeface="Adobe Devanagari"/>
              </a:rPr>
              <a:t>public-</a:t>
            </a:r>
            <a:r>
              <a:rPr dirty="0">
                <a:latin typeface="Adobe Devanagari"/>
                <a:cs typeface="Adobe Devanagari"/>
              </a:rPr>
              <a:t>sector</a:t>
            </a:r>
            <a:r>
              <a:rPr spc="-20" dirty="0">
                <a:latin typeface="Adobe Devanagari"/>
                <a:cs typeface="Adobe Devanagari"/>
              </a:rPr>
              <a:t> </a:t>
            </a:r>
            <a:r>
              <a:rPr spc="-10" dirty="0">
                <a:latin typeface="Adobe Devanagari"/>
                <a:cs typeface="Adobe Devanagari"/>
              </a:rPr>
              <a:t>backgrounds.</a:t>
            </a:r>
            <a:endParaRPr lang="en-CA" spc="-10" dirty="0">
              <a:latin typeface="Adobe Devanagari"/>
              <a:cs typeface="Adobe Devanagari"/>
            </a:endParaRPr>
          </a:p>
          <a:p>
            <a:pPr marL="299085" marR="94615" indent="-28702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CA" spc="-10" dirty="0">
                <a:latin typeface="Adobe Devanagari"/>
                <a:cs typeface="Adobe Devanagari"/>
              </a:rPr>
              <a:t>Seeking new members</a:t>
            </a:r>
            <a:endParaRPr dirty="0">
              <a:latin typeface="Adobe Devanagari"/>
              <a:cs typeface="Adobe Devanaga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0EAB0D-CE6F-81E3-E498-5B2BBFEE3A07}"/>
              </a:ext>
            </a:extLst>
          </p:cNvPr>
          <p:cNvSpPr/>
          <p:nvPr/>
        </p:nvSpPr>
        <p:spPr>
          <a:xfrm>
            <a:off x="5486400" y="3886200"/>
            <a:ext cx="1447800" cy="213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E21EEA-B4ED-8C50-8CA0-79397604C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71" y="2076574"/>
            <a:ext cx="8145012" cy="35819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78427"/>
            <a:ext cx="121920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The</a:t>
            </a:r>
            <a:r>
              <a:rPr spc="-30" dirty="0"/>
              <a:t> </a:t>
            </a:r>
            <a:r>
              <a:rPr dirty="0"/>
              <a:t>York</a:t>
            </a:r>
            <a:r>
              <a:rPr spc="-20" dirty="0"/>
              <a:t> </a:t>
            </a:r>
            <a:r>
              <a:rPr dirty="0"/>
              <a:t>Care</a:t>
            </a:r>
            <a:r>
              <a:rPr spc="-20" dirty="0"/>
              <a:t> </a:t>
            </a:r>
            <a:r>
              <a:rPr dirty="0"/>
              <a:t>Foundation </a:t>
            </a:r>
            <a:r>
              <a:rPr spc="-10" dirty="0"/>
              <a:t>Board</a:t>
            </a:r>
          </a:p>
        </p:txBody>
      </p:sp>
      <p:sp>
        <p:nvSpPr>
          <p:cNvPr id="3" name="object 3"/>
          <p:cNvSpPr/>
          <p:nvPr/>
        </p:nvSpPr>
        <p:spPr>
          <a:xfrm>
            <a:off x="2413760" y="1563311"/>
            <a:ext cx="7364095" cy="15240"/>
          </a:xfrm>
          <a:custGeom>
            <a:avLst/>
            <a:gdLst/>
            <a:ahLst/>
            <a:cxnLst/>
            <a:rect l="l" t="t" r="r" b="b"/>
            <a:pathLst>
              <a:path w="7364095" h="15240">
                <a:moveTo>
                  <a:pt x="7363968" y="0"/>
                </a:moveTo>
                <a:lnTo>
                  <a:pt x="0" y="0"/>
                </a:lnTo>
                <a:lnTo>
                  <a:pt x="0" y="15240"/>
                </a:lnTo>
                <a:lnTo>
                  <a:pt x="7363968" y="15240"/>
                </a:lnTo>
                <a:lnTo>
                  <a:pt x="736396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2133600" y="926787"/>
            <a:ext cx="834314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Adobe Devanagari"/>
                <a:cs typeface="Adobe Devanagari"/>
              </a:rPr>
              <a:t>Current</a:t>
            </a:r>
            <a:r>
              <a:rPr sz="4800" spc="-5" dirty="0">
                <a:latin typeface="Adobe Devanagari"/>
                <a:cs typeface="Adobe Devanagari"/>
              </a:rPr>
              <a:t> </a:t>
            </a:r>
            <a:r>
              <a:rPr sz="4800" spc="-10" dirty="0">
                <a:latin typeface="Adobe Devanagari"/>
                <a:cs typeface="Adobe Devanagari"/>
              </a:rPr>
              <a:t>Fund-</a:t>
            </a:r>
            <a:r>
              <a:rPr sz="4800" dirty="0">
                <a:latin typeface="Adobe Devanagari"/>
                <a:cs typeface="Adobe Devanagari"/>
              </a:rPr>
              <a:t>Raising </a:t>
            </a:r>
            <a:r>
              <a:rPr sz="4800" spc="-10" dirty="0">
                <a:latin typeface="Adobe Devanagari"/>
                <a:cs typeface="Adobe Devanagari"/>
              </a:rPr>
              <a:t>Examples</a:t>
            </a:r>
            <a:endParaRPr sz="4800" dirty="0">
              <a:latin typeface="Adobe Devanagari"/>
              <a:cs typeface="Adobe Devanaga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24600" y="2133600"/>
            <a:ext cx="5867400" cy="358367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720" marR="528320" indent="-299720">
              <a:spcBef>
                <a:spcPts val="105"/>
              </a:spcBef>
              <a:spcAft>
                <a:spcPts val="600"/>
              </a:spcAft>
              <a:buFont typeface="Arial"/>
              <a:buChar char="•"/>
              <a:tabLst>
                <a:tab pos="299720" algn="l"/>
              </a:tabLst>
            </a:pPr>
            <a:r>
              <a:rPr sz="2800" dirty="0">
                <a:solidFill>
                  <a:srgbClr val="4471C4"/>
                </a:solidFill>
                <a:latin typeface="Adobe Devanagari"/>
                <a:cs typeface="Adobe Devanagari"/>
              </a:rPr>
              <a:t>Annual</a:t>
            </a:r>
            <a:r>
              <a:rPr sz="2800" spc="-45" dirty="0">
                <a:solidFill>
                  <a:srgbClr val="4471C4"/>
                </a:solidFill>
                <a:latin typeface="Adobe Devanagari"/>
                <a:cs typeface="Adobe Devanagari"/>
              </a:rPr>
              <a:t> </a:t>
            </a:r>
            <a:r>
              <a:rPr sz="2800" i="1" dirty="0">
                <a:solidFill>
                  <a:srgbClr val="4471C4"/>
                </a:solidFill>
                <a:latin typeface="Adobe Devanagari"/>
                <a:cs typeface="Adobe Devanagari"/>
              </a:rPr>
              <a:t>Golf</a:t>
            </a:r>
            <a:r>
              <a:rPr sz="2800" i="1" spc="-10" dirty="0">
                <a:solidFill>
                  <a:srgbClr val="4471C4"/>
                </a:solidFill>
                <a:latin typeface="Adobe Devanagari"/>
                <a:cs typeface="Adobe Devanagari"/>
              </a:rPr>
              <a:t> </a:t>
            </a:r>
            <a:r>
              <a:rPr sz="2800" i="1" dirty="0">
                <a:solidFill>
                  <a:srgbClr val="4471C4"/>
                </a:solidFill>
                <a:latin typeface="Adobe Devanagari"/>
                <a:cs typeface="Adobe Devanagari"/>
              </a:rPr>
              <a:t>Fore</a:t>
            </a:r>
            <a:r>
              <a:rPr sz="2800" i="1" spc="-20" dirty="0">
                <a:solidFill>
                  <a:srgbClr val="4471C4"/>
                </a:solidFill>
                <a:latin typeface="Adobe Devanagari"/>
                <a:cs typeface="Adobe Devanagari"/>
              </a:rPr>
              <a:t> </a:t>
            </a:r>
            <a:r>
              <a:rPr sz="2800" i="1" dirty="0">
                <a:solidFill>
                  <a:srgbClr val="4471C4"/>
                </a:solidFill>
                <a:latin typeface="Adobe Devanagari"/>
                <a:cs typeface="Adobe Devanagari"/>
              </a:rPr>
              <a:t>Care</a:t>
            </a:r>
            <a:r>
              <a:rPr sz="2800" i="1" spc="-15" dirty="0">
                <a:solidFill>
                  <a:srgbClr val="4471C4"/>
                </a:solidFill>
                <a:latin typeface="Adobe Devanagari"/>
                <a:cs typeface="Adobe Devanagari"/>
              </a:rPr>
              <a:t> </a:t>
            </a:r>
            <a:r>
              <a:rPr sz="2800" spc="-10" dirty="0">
                <a:solidFill>
                  <a:srgbClr val="4471C4"/>
                </a:solidFill>
                <a:latin typeface="Adobe Devanagari"/>
                <a:cs typeface="Adobe Devanagari"/>
              </a:rPr>
              <a:t>tournament </a:t>
            </a:r>
            <a:r>
              <a:rPr sz="2400" dirty="0">
                <a:latin typeface="Adobe Devanagari"/>
                <a:cs typeface="Adobe Devanagari"/>
              </a:rPr>
              <a:t>($</a:t>
            </a:r>
            <a:r>
              <a:rPr lang="en-CA" sz="2400" dirty="0">
                <a:latin typeface="Adobe Devanagari"/>
                <a:cs typeface="Adobe Devanagari"/>
              </a:rPr>
              <a:t>19,000 net raised this year</a:t>
            </a:r>
            <a:r>
              <a:rPr sz="2400" spc="-10" dirty="0">
                <a:latin typeface="Adobe Devanagari"/>
                <a:cs typeface="Adobe Devanagari"/>
              </a:rPr>
              <a:t>)</a:t>
            </a:r>
            <a:endParaRPr sz="2400" dirty="0">
              <a:latin typeface="Adobe Devanagari"/>
              <a:cs typeface="Adobe Devanagari"/>
            </a:endParaRPr>
          </a:p>
          <a:p>
            <a:pPr marL="299720" marR="1246505" indent="-299720">
              <a:spcAft>
                <a:spcPts val="600"/>
              </a:spcAft>
              <a:buFont typeface="Arial"/>
              <a:buChar char="•"/>
              <a:tabLst>
                <a:tab pos="299720" algn="l"/>
              </a:tabLst>
            </a:pPr>
            <a:r>
              <a:rPr sz="2800" dirty="0">
                <a:solidFill>
                  <a:srgbClr val="4471C4"/>
                </a:solidFill>
                <a:latin typeface="Adobe Devanagari"/>
                <a:cs typeface="Adobe Devanagari"/>
              </a:rPr>
              <a:t>Annual</a:t>
            </a:r>
            <a:r>
              <a:rPr sz="2800" spc="-35" dirty="0">
                <a:solidFill>
                  <a:srgbClr val="4471C4"/>
                </a:solidFill>
                <a:latin typeface="Adobe Devanagari"/>
                <a:cs typeface="Adobe Devanagari"/>
              </a:rPr>
              <a:t> </a:t>
            </a:r>
            <a:r>
              <a:rPr sz="2800" i="1" dirty="0">
                <a:solidFill>
                  <a:srgbClr val="4471C4"/>
                </a:solidFill>
                <a:latin typeface="Adobe Devanagari"/>
                <a:cs typeface="Adobe Devanagari"/>
              </a:rPr>
              <a:t>Laugh</a:t>
            </a:r>
            <a:r>
              <a:rPr sz="2800" i="1" spc="-10" dirty="0">
                <a:solidFill>
                  <a:srgbClr val="4471C4"/>
                </a:solidFill>
                <a:latin typeface="Adobe Devanagari"/>
                <a:cs typeface="Adobe Devanagari"/>
              </a:rPr>
              <a:t> </a:t>
            </a:r>
            <a:r>
              <a:rPr sz="2800" i="1" dirty="0">
                <a:solidFill>
                  <a:srgbClr val="4471C4"/>
                </a:solidFill>
                <a:latin typeface="Adobe Devanagari"/>
                <a:cs typeface="Adobe Devanagari"/>
              </a:rPr>
              <a:t>for</a:t>
            </a:r>
            <a:r>
              <a:rPr sz="2800" i="1" spc="-25" dirty="0">
                <a:solidFill>
                  <a:srgbClr val="4471C4"/>
                </a:solidFill>
                <a:latin typeface="Adobe Devanagari"/>
                <a:cs typeface="Adobe Devanagari"/>
              </a:rPr>
              <a:t> </a:t>
            </a:r>
            <a:r>
              <a:rPr sz="2800" i="1" dirty="0">
                <a:solidFill>
                  <a:srgbClr val="4471C4"/>
                </a:solidFill>
                <a:latin typeface="Adobe Devanagari"/>
                <a:cs typeface="Adobe Devanagari"/>
              </a:rPr>
              <a:t>Care</a:t>
            </a:r>
            <a:r>
              <a:rPr sz="2800" i="1" spc="-5" dirty="0">
                <a:solidFill>
                  <a:srgbClr val="4471C4"/>
                </a:solidFill>
                <a:latin typeface="Adobe Devanagari"/>
                <a:cs typeface="Adobe Devanagari"/>
              </a:rPr>
              <a:t> </a:t>
            </a:r>
            <a:r>
              <a:rPr sz="2800" spc="-20" dirty="0">
                <a:solidFill>
                  <a:srgbClr val="4471C4"/>
                </a:solidFill>
                <a:latin typeface="Adobe Devanagari"/>
                <a:cs typeface="Adobe Devanagari"/>
              </a:rPr>
              <a:t>Gala </a:t>
            </a:r>
            <a:r>
              <a:rPr sz="2400" dirty="0">
                <a:latin typeface="Adobe Devanagari"/>
                <a:cs typeface="Adobe Devanagari"/>
              </a:rPr>
              <a:t>($1</a:t>
            </a:r>
            <a:r>
              <a:rPr lang="en-CA" sz="2400" dirty="0">
                <a:latin typeface="Adobe Devanagari"/>
                <a:cs typeface="Adobe Devanagari"/>
              </a:rPr>
              <a:t>2</a:t>
            </a:r>
            <a:r>
              <a:rPr sz="2400" dirty="0">
                <a:latin typeface="Adobe Devanagari"/>
                <a:cs typeface="Adobe Devanagari"/>
              </a:rPr>
              <a:t>,000 </a:t>
            </a:r>
            <a:r>
              <a:rPr lang="en-CA" sz="2400" dirty="0">
                <a:latin typeface="Adobe Devanagari"/>
                <a:cs typeface="Adobe Devanagari"/>
              </a:rPr>
              <a:t>net raised for this year</a:t>
            </a:r>
            <a:r>
              <a:rPr sz="2400" spc="-10" dirty="0">
                <a:latin typeface="Adobe Devanagari"/>
                <a:cs typeface="Adobe Devanagari"/>
              </a:rPr>
              <a:t>)</a:t>
            </a:r>
            <a:endParaRPr sz="2800" dirty="0">
              <a:latin typeface="Adobe Devanagari"/>
              <a:cs typeface="Adobe Devanagari"/>
            </a:endParaRPr>
          </a:p>
          <a:p>
            <a:pPr marL="299085" indent="-287020"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299720" algn="l"/>
              </a:tabLst>
            </a:pPr>
            <a:r>
              <a:rPr lang="en-US" sz="2800" dirty="0">
                <a:solidFill>
                  <a:srgbClr val="4471C4"/>
                </a:solidFill>
                <a:latin typeface="Adobe Devanagari"/>
                <a:cs typeface="Adobe Devanagari"/>
              </a:rPr>
              <a:t>Bingo - </a:t>
            </a:r>
            <a:r>
              <a:rPr sz="2400" dirty="0">
                <a:latin typeface="Adobe Devanagari"/>
                <a:cs typeface="Adobe Devanagari"/>
              </a:rPr>
              <a:t>($</a:t>
            </a:r>
            <a:r>
              <a:rPr lang="en-CA" sz="2400" dirty="0">
                <a:latin typeface="Adobe Devanagari"/>
                <a:cs typeface="Adobe Devanagari"/>
              </a:rPr>
              <a:t>2,700</a:t>
            </a:r>
            <a:r>
              <a:rPr sz="2400" spc="20" dirty="0">
                <a:latin typeface="Adobe Devanagari"/>
                <a:cs typeface="Adobe Devanagari"/>
              </a:rPr>
              <a:t> </a:t>
            </a:r>
            <a:r>
              <a:rPr sz="2400" dirty="0">
                <a:latin typeface="Adobe Devanagari"/>
                <a:cs typeface="Adobe Devanagari"/>
              </a:rPr>
              <a:t>raised</a:t>
            </a:r>
            <a:r>
              <a:rPr lang="en-CA" sz="2400" spc="-5" dirty="0">
                <a:latin typeface="Adobe Devanagari"/>
                <a:cs typeface="Adobe Devanagari"/>
              </a:rPr>
              <a:t>) + FUN</a:t>
            </a:r>
            <a:endParaRPr sz="2400" dirty="0">
              <a:latin typeface="Adobe Devanagari"/>
              <a:cs typeface="Adobe Devanagari"/>
            </a:endParaRPr>
          </a:p>
          <a:p>
            <a:pPr marL="299720" marR="1246505" indent="-299720">
              <a:spcAft>
                <a:spcPts val="600"/>
              </a:spcAft>
              <a:buFont typeface="Arial"/>
              <a:buChar char="•"/>
              <a:tabLst>
                <a:tab pos="299720" algn="l"/>
              </a:tabLst>
            </a:pPr>
            <a:r>
              <a:rPr lang="en-US" sz="2800" dirty="0">
                <a:solidFill>
                  <a:srgbClr val="4471C4"/>
                </a:solidFill>
                <a:latin typeface="Adobe Devanagari"/>
                <a:cs typeface="Adobe Devanagari"/>
              </a:rPr>
              <a:t>Donations, </a:t>
            </a:r>
            <a:r>
              <a:rPr sz="2800" dirty="0">
                <a:solidFill>
                  <a:srgbClr val="4471C4"/>
                </a:solidFill>
                <a:latin typeface="Adobe Devanagari"/>
                <a:cs typeface="Adobe Devanagari"/>
              </a:rPr>
              <a:t>Lotteries</a:t>
            </a:r>
            <a:r>
              <a:rPr sz="2800" spc="-25" dirty="0">
                <a:solidFill>
                  <a:srgbClr val="4471C4"/>
                </a:solidFill>
                <a:latin typeface="Adobe Devanagari"/>
                <a:cs typeface="Adobe Devanagari"/>
              </a:rPr>
              <a:t> </a:t>
            </a:r>
            <a:r>
              <a:rPr sz="2800" dirty="0">
                <a:solidFill>
                  <a:srgbClr val="4471C4"/>
                </a:solidFill>
                <a:latin typeface="Adobe Devanagari"/>
                <a:cs typeface="Adobe Devanagari"/>
              </a:rPr>
              <a:t>&amp;</a:t>
            </a:r>
            <a:r>
              <a:rPr sz="2800" spc="-20" dirty="0">
                <a:solidFill>
                  <a:srgbClr val="4471C4"/>
                </a:solidFill>
                <a:latin typeface="Adobe Devanagari"/>
                <a:cs typeface="Adobe Devanagari"/>
              </a:rPr>
              <a:t> </a:t>
            </a:r>
            <a:r>
              <a:rPr sz="2800" dirty="0">
                <a:solidFill>
                  <a:srgbClr val="4471C4"/>
                </a:solidFill>
                <a:latin typeface="Adobe Devanagari"/>
                <a:cs typeface="Adobe Devanagari"/>
              </a:rPr>
              <a:t>Other</a:t>
            </a:r>
            <a:r>
              <a:rPr sz="2800" spc="-15" dirty="0">
                <a:solidFill>
                  <a:srgbClr val="4471C4"/>
                </a:solidFill>
                <a:latin typeface="Adobe Devanagari"/>
                <a:cs typeface="Adobe Devanagari"/>
              </a:rPr>
              <a:t> </a:t>
            </a:r>
            <a:r>
              <a:rPr sz="2800" spc="-10" dirty="0">
                <a:solidFill>
                  <a:srgbClr val="4471C4"/>
                </a:solidFill>
                <a:latin typeface="Adobe Devanagari"/>
                <a:cs typeface="Adobe Devanagari"/>
              </a:rPr>
              <a:t>Fundraisers </a:t>
            </a:r>
            <a:r>
              <a:rPr sz="2400" dirty="0">
                <a:latin typeface="Adobe Devanagari"/>
                <a:cs typeface="Adobe Devanagari"/>
              </a:rPr>
              <a:t>(</a:t>
            </a:r>
            <a:r>
              <a:rPr lang="en-US" sz="2400" dirty="0">
                <a:latin typeface="Adobe Devanagari"/>
                <a:cs typeface="Adobe Devanagari"/>
              </a:rPr>
              <a:t>$10,000+ in donations and other fund-raisers</a:t>
            </a:r>
            <a:r>
              <a:rPr sz="2400" spc="-10" dirty="0">
                <a:latin typeface="Adobe Devanagari"/>
                <a:cs typeface="Adobe Devanagari"/>
              </a:rPr>
              <a:t>)</a:t>
            </a:r>
            <a:endParaRPr sz="2800" dirty="0">
              <a:latin typeface="Adobe Devanagari"/>
              <a:cs typeface="Adobe Devanagari"/>
            </a:endParaRPr>
          </a:p>
        </p:txBody>
      </p:sp>
      <p:pic>
        <p:nvPicPr>
          <p:cNvPr id="3080" name="Picture 8" descr="May be an image of text that says 'had We a winner!'">
            <a:extLst>
              <a:ext uri="{FF2B5EF4-FFF2-40B4-BE49-F238E27FC236}">
                <a16:creationId xmlns:a16="http://schemas.microsoft.com/office/drawing/2014/main" id="{14682380-A219-F591-C952-DE1DFCAF8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1336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golf course with a golf club and text&#10;&#10;Description automatically generated">
            <a:extLst>
              <a:ext uri="{FF2B5EF4-FFF2-40B4-BE49-F238E27FC236}">
                <a16:creationId xmlns:a16="http://schemas.microsoft.com/office/drawing/2014/main" id="{000E4917-DD01-AE67-9158-AC87F3993A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79" y="1683707"/>
            <a:ext cx="3864441" cy="2177283"/>
          </a:xfrm>
          <a:prstGeom prst="rect">
            <a:avLst/>
          </a:prstGeom>
        </p:spPr>
      </p:pic>
      <p:pic>
        <p:nvPicPr>
          <p:cNvPr id="10" name="Picture 9" descr="A person running with a box of objects&#10;&#10;Description automatically generated">
            <a:extLst>
              <a:ext uri="{FF2B5EF4-FFF2-40B4-BE49-F238E27FC236}">
                <a16:creationId xmlns:a16="http://schemas.microsoft.com/office/drawing/2014/main" id="{4B55C45F-A0EF-F2D2-7B9D-19CFDE085A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539" y="5654280"/>
            <a:ext cx="4447661" cy="1438818"/>
          </a:xfrm>
          <a:prstGeom prst="rect">
            <a:avLst/>
          </a:prstGeom>
        </p:spPr>
      </p:pic>
      <p:pic>
        <p:nvPicPr>
          <p:cNvPr id="12" name="Picture 11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9D4D5402-00FD-900E-4115-0573510409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4" r="19630"/>
          <a:stretch/>
        </p:blipFill>
        <p:spPr>
          <a:xfrm>
            <a:off x="304800" y="3459213"/>
            <a:ext cx="3439445" cy="217728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y be an image of one or more people and text that says 'Ð YORK CARE FOUNDATION SUPPORTING EXCELLENCE IN LONG-TERM CARE Bingo First Thursday of every month. York Care Centre Friendship Centre 6:30pm- 8:00pm. 10 games for $10, cash only. � $30 payout $500 jackpot- draw'">
            <a:extLst>
              <a:ext uri="{FF2B5EF4-FFF2-40B4-BE49-F238E27FC236}">
                <a16:creationId xmlns:a16="http://schemas.microsoft.com/office/drawing/2014/main" id="{E11402FE-9916-863B-9D77-6DA5C8F31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7992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976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0" y="1192295"/>
            <a:ext cx="12191999" cy="2128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85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Part</a:t>
            </a:r>
            <a:r>
              <a:rPr spc="10" dirty="0"/>
              <a:t> </a:t>
            </a:r>
            <a:r>
              <a:rPr spc="-50" dirty="0"/>
              <a:t>4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0" y="3330340"/>
            <a:ext cx="12192000" cy="145873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9400" b="1" dirty="0">
                <a:solidFill>
                  <a:srgbClr val="2E5496"/>
                </a:solidFill>
                <a:latin typeface="Adobe Devanagari"/>
                <a:cs typeface="Adobe Devanagari"/>
              </a:rPr>
              <a:t>S</a:t>
            </a:r>
            <a:r>
              <a:rPr lang="en-CA" sz="9400" b="1" dirty="0" err="1">
                <a:solidFill>
                  <a:srgbClr val="2E5496"/>
                </a:solidFill>
                <a:latin typeface="Adobe Devanagari"/>
                <a:cs typeface="Adobe Devanagari"/>
              </a:rPr>
              <a:t>enior</a:t>
            </a:r>
            <a:r>
              <a:rPr lang="en-CA" sz="9400" b="1" dirty="0">
                <a:solidFill>
                  <a:srgbClr val="2E5496"/>
                </a:solidFill>
                <a:latin typeface="Adobe Devanagari"/>
                <a:cs typeface="Adobe Devanagari"/>
              </a:rPr>
              <a:t> Leadership Team</a:t>
            </a:r>
            <a:endParaRPr sz="9400" dirty="0">
              <a:latin typeface="Adobe Devanagari"/>
              <a:cs typeface="Adobe Devanaga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95756"/>
            <a:ext cx="12191999" cy="456133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0" y="1200913"/>
            <a:ext cx="12192000" cy="2128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3800" b="0" dirty="0">
                <a:solidFill>
                  <a:srgbClr val="C00000"/>
                </a:solidFill>
                <a:latin typeface="Adobe Devanagari"/>
                <a:cs typeface="Adobe Devanagari"/>
              </a:rPr>
              <a:t>Part</a:t>
            </a:r>
            <a:r>
              <a:rPr sz="13800" b="0" spc="10" dirty="0">
                <a:solidFill>
                  <a:srgbClr val="C00000"/>
                </a:solidFill>
                <a:latin typeface="Adobe Devanagari"/>
                <a:cs typeface="Adobe Devanagari"/>
              </a:rPr>
              <a:t> </a:t>
            </a:r>
            <a:r>
              <a:rPr sz="13800" b="0" spc="-50" dirty="0">
                <a:solidFill>
                  <a:srgbClr val="C00000"/>
                </a:solidFill>
                <a:latin typeface="Adobe Devanagari"/>
                <a:cs typeface="Adobe Devanagari"/>
              </a:rPr>
              <a:t>1</a:t>
            </a:r>
            <a:endParaRPr sz="13800" dirty="0">
              <a:latin typeface="Adobe Devanagari"/>
              <a:cs typeface="Adobe Devanaga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-1" y="3126739"/>
            <a:ext cx="12192000" cy="1778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  <a:tabLst>
                <a:tab pos="2948305" algn="l"/>
              </a:tabLst>
            </a:pPr>
            <a:r>
              <a:rPr sz="11500" b="1" spc="-25" dirty="0">
                <a:solidFill>
                  <a:srgbClr val="2E5496"/>
                </a:solidFill>
                <a:latin typeface="Adobe Devanagari"/>
                <a:cs typeface="Adobe Devanagari"/>
              </a:rPr>
              <a:t>THE</a:t>
            </a:r>
            <a:r>
              <a:rPr sz="11500" b="1" dirty="0">
                <a:solidFill>
                  <a:srgbClr val="2E5496"/>
                </a:solidFill>
                <a:latin typeface="Adobe Devanagari"/>
                <a:cs typeface="Adobe Devanagari"/>
              </a:rPr>
              <a:t>	</a:t>
            </a:r>
            <a:r>
              <a:rPr sz="11500" b="1" spc="-10" dirty="0">
                <a:solidFill>
                  <a:srgbClr val="2E5496"/>
                </a:solidFill>
                <a:latin typeface="Adobe Devanagari"/>
                <a:cs typeface="Adobe Devanagari"/>
              </a:rPr>
              <a:t>COMPANIES</a:t>
            </a:r>
            <a:endParaRPr sz="11500" dirty="0">
              <a:latin typeface="Adobe Devanagari"/>
              <a:cs typeface="Adobe Devanaga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0" y="1937524"/>
            <a:ext cx="0" cy="486409"/>
          </a:xfrm>
          <a:custGeom>
            <a:avLst/>
            <a:gdLst/>
            <a:ahLst/>
            <a:cxnLst/>
            <a:rect l="l" t="t" r="r" b="b"/>
            <a:pathLst>
              <a:path h="486410">
                <a:moveTo>
                  <a:pt x="0" y="0"/>
                </a:moveTo>
                <a:lnTo>
                  <a:pt x="0" y="485952"/>
                </a:lnTo>
              </a:path>
            </a:pathLst>
          </a:custGeom>
          <a:ln w="63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6111367" y="2890538"/>
            <a:ext cx="0" cy="1005840"/>
          </a:xfrm>
          <a:custGeom>
            <a:avLst/>
            <a:gdLst/>
            <a:ahLst/>
            <a:cxnLst/>
            <a:rect l="l" t="t" r="r" b="b"/>
            <a:pathLst>
              <a:path h="1005839">
                <a:moveTo>
                  <a:pt x="0" y="0"/>
                </a:moveTo>
                <a:lnTo>
                  <a:pt x="0" y="1005700"/>
                </a:lnTo>
              </a:path>
            </a:pathLst>
          </a:custGeom>
          <a:ln w="63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463357" y="3899787"/>
            <a:ext cx="9661837" cy="45719"/>
          </a:xfrm>
          <a:custGeom>
            <a:avLst/>
            <a:gdLst/>
            <a:ahLst/>
            <a:cxnLst/>
            <a:rect l="l" t="t" r="r" b="b"/>
            <a:pathLst>
              <a:path w="7833359">
                <a:moveTo>
                  <a:pt x="7832953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470787" y="3914713"/>
            <a:ext cx="0" cy="314960"/>
          </a:xfrm>
          <a:custGeom>
            <a:avLst/>
            <a:gdLst/>
            <a:ahLst/>
            <a:cxnLst/>
            <a:rect l="l" t="t" r="r" b="b"/>
            <a:pathLst>
              <a:path h="314960">
                <a:moveTo>
                  <a:pt x="0" y="0"/>
                </a:moveTo>
                <a:lnTo>
                  <a:pt x="0" y="314883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 flipV="1">
            <a:off x="5719698" y="3311163"/>
            <a:ext cx="706897" cy="45719"/>
          </a:xfrm>
          <a:custGeom>
            <a:avLst/>
            <a:gdLst/>
            <a:ahLst/>
            <a:cxnLst/>
            <a:rect l="l" t="t" r="r" b="b"/>
            <a:pathLst>
              <a:path w="391795">
                <a:moveTo>
                  <a:pt x="391325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4105400" y="3910649"/>
            <a:ext cx="185976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0"/>
                </a:moveTo>
                <a:lnTo>
                  <a:pt x="0" y="30565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9" name="object 19"/>
          <p:cNvGrpSpPr/>
          <p:nvPr/>
        </p:nvGrpSpPr>
        <p:grpSpPr>
          <a:xfrm>
            <a:off x="6991350" y="2378532"/>
            <a:ext cx="1440815" cy="305435"/>
            <a:chOff x="7397433" y="2724911"/>
            <a:chExt cx="1440815" cy="305435"/>
          </a:xfrm>
        </p:grpSpPr>
        <p:sp>
          <p:nvSpPr>
            <p:cNvPr id="20" name="object 20"/>
            <p:cNvSpPr/>
            <p:nvPr/>
          </p:nvSpPr>
          <p:spPr>
            <a:xfrm>
              <a:off x="7399021" y="3026663"/>
              <a:ext cx="1435735" cy="1905"/>
            </a:xfrm>
            <a:custGeom>
              <a:avLst/>
              <a:gdLst/>
              <a:ahLst/>
              <a:cxnLst/>
              <a:rect l="l" t="t" r="r" b="b"/>
              <a:pathLst>
                <a:path w="1435734" h="1905">
                  <a:moveTo>
                    <a:pt x="1435646" y="0"/>
                  </a:moveTo>
                  <a:lnTo>
                    <a:pt x="0" y="176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1" name="object 21"/>
            <p:cNvSpPr/>
            <p:nvPr/>
          </p:nvSpPr>
          <p:spPr>
            <a:xfrm>
              <a:off x="8836151" y="2724911"/>
              <a:ext cx="0" cy="301625"/>
            </a:xfrm>
            <a:custGeom>
              <a:avLst/>
              <a:gdLst/>
              <a:ahLst/>
              <a:cxnLst/>
              <a:rect l="l" t="t" r="r" b="b"/>
              <a:pathLst>
                <a:path h="301625">
                  <a:moveTo>
                    <a:pt x="0" y="0"/>
                  </a:moveTo>
                  <a:lnTo>
                    <a:pt x="0" y="30126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7" name="object 27"/>
          <p:cNvSpPr/>
          <p:nvPr/>
        </p:nvSpPr>
        <p:spPr>
          <a:xfrm>
            <a:off x="6514086" y="3904299"/>
            <a:ext cx="702985" cy="301127"/>
          </a:xfrm>
          <a:custGeom>
            <a:avLst/>
            <a:gdLst/>
            <a:ahLst/>
            <a:cxnLst/>
            <a:rect l="l" t="t" r="r" b="b"/>
            <a:pathLst>
              <a:path h="1228725">
                <a:moveTo>
                  <a:pt x="0" y="0"/>
                </a:moveTo>
                <a:lnTo>
                  <a:pt x="0" y="1228115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839200" y="3931858"/>
            <a:ext cx="0" cy="297815"/>
          </a:xfrm>
          <a:custGeom>
            <a:avLst/>
            <a:gdLst/>
            <a:ahLst/>
            <a:cxnLst/>
            <a:rect l="l" t="t" r="r" b="b"/>
            <a:pathLst>
              <a:path h="297814">
                <a:moveTo>
                  <a:pt x="0" y="0"/>
                </a:moveTo>
                <a:lnTo>
                  <a:pt x="0" y="29737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65764" y="4976691"/>
            <a:ext cx="1240790" cy="436245"/>
          </a:xfrm>
          <a:custGeom>
            <a:avLst/>
            <a:gdLst/>
            <a:ahLst/>
            <a:cxnLst/>
            <a:rect l="l" t="t" r="r" b="b"/>
            <a:pathLst>
              <a:path w="1240790" h="436245">
                <a:moveTo>
                  <a:pt x="0" y="72644"/>
                </a:moveTo>
                <a:lnTo>
                  <a:pt x="5708" y="44368"/>
                </a:lnTo>
                <a:lnTo>
                  <a:pt x="21277" y="21277"/>
                </a:lnTo>
                <a:lnTo>
                  <a:pt x="44368" y="5708"/>
                </a:lnTo>
                <a:lnTo>
                  <a:pt x="72644" y="0"/>
                </a:lnTo>
                <a:lnTo>
                  <a:pt x="1167892" y="0"/>
                </a:lnTo>
                <a:lnTo>
                  <a:pt x="1196167" y="5708"/>
                </a:lnTo>
                <a:lnTo>
                  <a:pt x="1219258" y="21277"/>
                </a:lnTo>
                <a:lnTo>
                  <a:pt x="1234827" y="44368"/>
                </a:lnTo>
                <a:lnTo>
                  <a:pt x="1240536" y="72644"/>
                </a:lnTo>
                <a:lnTo>
                  <a:pt x="1240536" y="363220"/>
                </a:lnTo>
                <a:lnTo>
                  <a:pt x="1234827" y="391495"/>
                </a:lnTo>
                <a:lnTo>
                  <a:pt x="1219258" y="414586"/>
                </a:lnTo>
                <a:lnTo>
                  <a:pt x="1196167" y="430155"/>
                </a:lnTo>
                <a:lnTo>
                  <a:pt x="1167892" y="435864"/>
                </a:lnTo>
                <a:lnTo>
                  <a:pt x="72644" y="435864"/>
                </a:lnTo>
                <a:lnTo>
                  <a:pt x="44368" y="430155"/>
                </a:lnTo>
                <a:lnTo>
                  <a:pt x="21277" y="414586"/>
                </a:lnTo>
                <a:lnTo>
                  <a:pt x="5708" y="391495"/>
                </a:lnTo>
                <a:lnTo>
                  <a:pt x="0" y="363220"/>
                </a:lnTo>
                <a:lnTo>
                  <a:pt x="0" y="72644"/>
                </a:lnTo>
                <a:close/>
              </a:path>
            </a:pathLst>
          </a:custGeom>
          <a:ln w="12700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314129" y="5027210"/>
            <a:ext cx="1146118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9710" marR="5080" indent="-207645" algn="ctr">
              <a:lnSpc>
                <a:spcPct val="100000"/>
              </a:lnSpc>
              <a:spcBef>
                <a:spcPts val="100"/>
              </a:spcBef>
              <a:tabLst>
                <a:tab pos="1107440" algn="l"/>
                <a:tab pos="1374140" algn="l"/>
                <a:tab pos="2310130" algn="l"/>
              </a:tabLst>
            </a:pPr>
            <a:r>
              <a:rPr sz="1100" dirty="0">
                <a:latin typeface="Calibri"/>
                <a:cs typeface="Calibri"/>
              </a:rPr>
              <a:t>Medical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Directo</a:t>
            </a:r>
            <a:r>
              <a:rPr lang="en-US" sz="1100" spc="-10" dirty="0">
                <a:latin typeface="Calibri"/>
                <a:cs typeface="Calibri"/>
              </a:rPr>
              <a:t>r</a:t>
            </a:r>
            <a:r>
              <a:rPr sz="1100" spc="204" dirty="0">
                <a:latin typeface="Calibri"/>
                <a:cs typeface="Calibri"/>
              </a:rPr>
              <a:t>  </a:t>
            </a:r>
            <a:r>
              <a:rPr sz="1100" dirty="0">
                <a:latin typeface="Calibri"/>
                <a:cs typeface="Calibri"/>
              </a:rPr>
              <a:t>Dr.</a:t>
            </a:r>
            <a:r>
              <a:rPr lang="en-CA" sz="1100" spc="-10" dirty="0" err="1">
                <a:latin typeface="Calibri"/>
                <a:cs typeface="Calibri"/>
              </a:rPr>
              <a:t>Irrinki</a:t>
            </a:r>
            <a:r>
              <a:rPr lang="en-CA" sz="1100" dirty="0">
                <a:latin typeface="Calibri"/>
                <a:cs typeface="Calibri"/>
              </a:rPr>
              <a:t>	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1131875" y="3889780"/>
            <a:ext cx="76200" cy="364566"/>
          </a:xfrm>
          <a:custGeom>
            <a:avLst/>
            <a:gdLst/>
            <a:ahLst/>
            <a:cxnLst/>
            <a:rect l="l" t="t" r="r" b="b"/>
            <a:pathLst>
              <a:path h="1233170">
                <a:moveTo>
                  <a:pt x="0" y="0"/>
                </a:moveTo>
                <a:lnTo>
                  <a:pt x="0" y="1232738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0597009" y="6238022"/>
            <a:ext cx="113855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5"/>
              </a:spcBef>
            </a:pPr>
            <a:r>
              <a:rPr sz="1050" spc="-10" dirty="0">
                <a:latin typeface="Calibri"/>
                <a:cs typeface="Calibri"/>
              </a:rPr>
              <a:t>Organizational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Chart</a:t>
            </a:r>
            <a:endParaRPr sz="1050" dirty="0">
              <a:latin typeface="Calibri"/>
              <a:cs typeface="Calibri"/>
            </a:endParaRPr>
          </a:p>
          <a:p>
            <a:pPr marR="5715" algn="r">
              <a:lnSpc>
                <a:spcPct val="100000"/>
              </a:lnSpc>
            </a:pPr>
            <a:r>
              <a:rPr lang="en-CA" sz="1050" dirty="0">
                <a:latin typeface="Calibri"/>
                <a:cs typeface="Calibri"/>
              </a:rPr>
              <a:t>November 2023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0" y="263676"/>
            <a:ext cx="121920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The</a:t>
            </a:r>
            <a:r>
              <a:rPr spc="-25" dirty="0"/>
              <a:t> </a:t>
            </a:r>
            <a:r>
              <a:rPr dirty="0"/>
              <a:t>SLT</a:t>
            </a:r>
            <a:r>
              <a:rPr spc="-20" dirty="0"/>
              <a:t> </a:t>
            </a:r>
            <a:r>
              <a:rPr dirty="0"/>
              <a:t>&amp; Organizational</a:t>
            </a:r>
            <a:r>
              <a:rPr spc="10" dirty="0"/>
              <a:t> </a:t>
            </a:r>
            <a:r>
              <a:rPr spc="-10" dirty="0"/>
              <a:t>Structure</a:t>
            </a:r>
          </a:p>
        </p:txBody>
      </p:sp>
      <p:sp>
        <p:nvSpPr>
          <p:cNvPr id="36" name="object 36"/>
          <p:cNvSpPr/>
          <p:nvPr/>
        </p:nvSpPr>
        <p:spPr>
          <a:xfrm>
            <a:off x="1364648" y="1360932"/>
            <a:ext cx="9462770" cy="15240"/>
          </a:xfrm>
          <a:custGeom>
            <a:avLst/>
            <a:gdLst/>
            <a:ahLst/>
            <a:cxnLst/>
            <a:rect l="l" t="t" r="r" b="b"/>
            <a:pathLst>
              <a:path w="9462770" h="15240">
                <a:moveTo>
                  <a:pt x="9462516" y="0"/>
                </a:moveTo>
                <a:lnTo>
                  <a:pt x="0" y="0"/>
                </a:lnTo>
                <a:lnTo>
                  <a:pt x="0" y="15240"/>
                </a:lnTo>
                <a:lnTo>
                  <a:pt x="9462516" y="15240"/>
                </a:lnTo>
                <a:lnTo>
                  <a:pt x="94625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97E134D-0E71-538B-EDC6-090878F4BCDC}"/>
              </a:ext>
            </a:extLst>
          </p:cNvPr>
          <p:cNvSpPr txBox="1"/>
          <p:nvPr/>
        </p:nvSpPr>
        <p:spPr>
          <a:xfrm>
            <a:off x="5200650" y="1582351"/>
            <a:ext cx="1790700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600" dirty="0"/>
              <a:t>Board of Directors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C6162E3-1BFC-3DAC-3980-6381F7A0F135}"/>
              </a:ext>
            </a:extLst>
          </p:cNvPr>
          <p:cNvSpPr txBox="1"/>
          <p:nvPr/>
        </p:nvSpPr>
        <p:spPr>
          <a:xfrm>
            <a:off x="7718581" y="2025256"/>
            <a:ext cx="2162461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/>
              <a:t>York Care Foundation </a:t>
            </a:r>
          </a:p>
          <a:p>
            <a:pPr algn="ctr"/>
            <a:r>
              <a:rPr lang="en-US" sz="1200" dirty="0"/>
              <a:t>Board of Directors</a:t>
            </a:r>
            <a:endParaRPr lang="en-CA" sz="12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AA5968A-1CAE-4185-5060-85B33FCDCCE0}"/>
              </a:ext>
            </a:extLst>
          </p:cNvPr>
          <p:cNvSpPr txBox="1"/>
          <p:nvPr/>
        </p:nvSpPr>
        <p:spPr>
          <a:xfrm>
            <a:off x="5200650" y="2435396"/>
            <a:ext cx="1790700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/>
              <a:t>President and CEO</a:t>
            </a:r>
          </a:p>
          <a:p>
            <a:pPr algn="ctr"/>
            <a:r>
              <a:rPr lang="en-US" sz="1200" dirty="0"/>
              <a:t>Geri Geldart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D701D73-893A-F815-4A30-9A45AE7F1E97}"/>
              </a:ext>
            </a:extLst>
          </p:cNvPr>
          <p:cNvSpPr txBox="1"/>
          <p:nvPr/>
        </p:nvSpPr>
        <p:spPr>
          <a:xfrm>
            <a:off x="3151154" y="3131629"/>
            <a:ext cx="2568419" cy="43088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100" dirty="0"/>
              <a:t>Executive Assistant &amp; Board Coordinator</a:t>
            </a:r>
          </a:p>
          <a:p>
            <a:pPr algn="ctr"/>
            <a:r>
              <a:rPr lang="en-US" sz="1100" dirty="0"/>
              <a:t>Jennifer Vos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51A469F-76C4-75E8-4274-BFF6D61F56D8}"/>
              </a:ext>
            </a:extLst>
          </p:cNvPr>
          <p:cNvSpPr txBox="1"/>
          <p:nvPr/>
        </p:nvSpPr>
        <p:spPr>
          <a:xfrm>
            <a:off x="229997" y="4203234"/>
            <a:ext cx="2466720" cy="43088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100" dirty="0"/>
              <a:t>Vice President, Quality &amp; Care Services</a:t>
            </a:r>
          </a:p>
          <a:p>
            <a:pPr algn="ctr"/>
            <a:r>
              <a:rPr lang="en-US" sz="1100" dirty="0"/>
              <a:t>Jamie Roy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512C681-89EF-DDE6-E3A3-5CC3456C9EFB}"/>
              </a:ext>
            </a:extLst>
          </p:cNvPr>
          <p:cNvSpPr txBox="1"/>
          <p:nvPr/>
        </p:nvSpPr>
        <p:spPr>
          <a:xfrm>
            <a:off x="3067425" y="4208310"/>
            <a:ext cx="2037979" cy="43088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100" dirty="0"/>
              <a:t>Vice President, People &amp; Culture</a:t>
            </a:r>
          </a:p>
          <a:p>
            <a:pPr algn="ctr"/>
            <a:r>
              <a:rPr lang="en-US" sz="1100" dirty="0"/>
              <a:t>Shelley Kenny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4320ACA-3EDB-522A-7957-4E27B717DD28}"/>
              </a:ext>
            </a:extLst>
          </p:cNvPr>
          <p:cNvSpPr txBox="1"/>
          <p:nvPr/>
        </p:nvSpPr>
        <p:spPr>
          <a:xfrm>
            <a:off x="5438639" y="4211287"/>
            <a:ext cx="2037979" cy="43088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100" dirty="0"/>
              <a:t>Chief Financial Officer</a:t>
            </a:r>
          </a:p>
          <a:p>
            <a:pPr algn="ctr"/>
            <a:r>
              <a:rPr lang="en-US" sz="1100" dirty="0"/>
              <a:t>Heather Harris-Jones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06D3CEC-81AF-DDF6-197F-55ECF37F6ADC}"/>
              </a:ext>
            </a:extLst>
          </p:cNvPr>
          <p:cNvSpPr txBox="1"/>
          <p:nvPr/>
        </p:nvSpPr>
        <p:spPr>
          <a:xfrm>
            <a:off x="6426595" y="3141949"/>
            <a:ext cx="2568419" cy="43088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100" dirty="0"/>
              <a:t>Marketing &amp; Communications</a:t>
            </a:r>
          </a:p>
          <a:p>
            <a:pPr algn="ctr"/>
            <a:r>
              <a:rPr lang="en-US" sz="1100" dirty="0"/>
              <a:t>Tara Thibault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ECD5EDB-1AF8-BF81-850A-CB5FF1D961A3}"/>
              </a:ext>
            </a:extLst>
          </p:cNvPr>
          <p:cNvSpPr txBox="1"/>
          <p:nvPr/>
        </p:nvSpPr>
        <p:spPr>
          <a:xfrm>
            <a:off x="7718581" y="4220930"/>
            <a:ext cx="2189131" cy="43088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100" dirty="0"/>
              <a:t>Director, Facilities &amp; Infrastructure</a:t>
            </a:r>
          </a:p>
          <a:p>
            <a:pPr algn="ctr"/>
            <a:r>
              <a:rPr lang="en-US" sz="1100" dirty="0"/>
              <a:t>Michel Boyer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24A8EA9-0B80-CCF1-4F51-902040ADBACD}"/>
              </a:ext>
            </a:extLst>
          </p:cNvPr>
          <p:cNvSpPr txBox="1"/>
          <p:nvPr/>
        </p:nvSpPr>
        <p:spPr>
          <a:xfrm>
            <a:off x="10370299" y="4220930"/>
            <a:ext cx="1591973" cy="43088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100" dirty="0"/>
              <a:t>Exec Director, C.I.R.A.</a:t>
            </a:r>
          </a:p>
          <a:p>
            <a:pPr algn="ctr"/>
            <a:r>
              <a:rPr lang="en-US" sz="1100" dirty="0"/>
              <a:t>Justine Estey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6AED099-F738-BE42-575D-CF567A65E209}"/>
              </a:ext>
            </a:extLst>
          </p:cNvPr>
          <p:cNvCxnSpPr>
            <a:cxnSpLocks/>
          </p:cNvCxnSpPr>
          <p:nvPr/>
        </p:nvCxnSpPr>
        <p:spPr>
          <a:xfrm>
            <a:off x="886159" y="4634121"/>
            <a:ext cx="0" cy="358741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0" y="831836"/>
            <a:ext cx="12192000" cy="2128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3800" dirty="0">
                <a:solidFill>
                  <a:srgbClr val="C00000"/>
                </a:solidFill>
                <a:latin typeface="Adobe Devanagari"/>
                <a:cs typeface="Adobe Devanagari"/>
              </a:rPr>
              <a:t>Part</a:t>
            </a:r>
            <a:r>
              <a:rPr sz="13800" spc="10" dirty="0">
                <a:solidFill>
                  <a:srgbClr val="C00000"/>
                </a:solidFill>
                <a:latin typeface="Adobe Devanagari"/>
                <a:cs typeface="Adobe Devanagari"/>
              </a:rPr>
              <a:t> </a:t>
            </a:r>
            <a:r>
              <a:rPr sz="13800" spc="-50" dirty="0">
                <a:solidFill>
                  <a:srgbClr val="C00000"/>
                </a:solidFill>
                <a:latin typeface="Adobe Devanagari"/>
                <a:cs typeface="Adobe Devanagari"/>
              </a:rPr>
              <a:t>5</a:t>
            </a:r>
            <a:endParaRPr sz="13800" dirty="0">
              <a:latin typeface="Adobe Devanagari"/>
              <a:cs typeface="Adobe Devanaga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" y="2445003"/>
            <a:ext cx="12192000" cy="290528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indent="12700" algn="ctr">
              <a:lnSpc>
                <a:spcPct val="100000"/>
              </a:lnSpc>
              <a:spcBef>
                <a:spcPts val="95"/>
              </a:spcBef>
            </a:pPr>
            <a:r>
              <a:rPr sz="9400" b="1" dirty="0">
                <a:solidFill>
                  <a:srgbClr val="2E5496"/>
                </a:solidFill>
                <a:latin typeface="Adobe Devanagari"/>
                <a:cs typeface="Adobe Devanagari"/>
              </a:rPr>
              <a:t>RESIDENT,</a:t>
            </a:r>
            <a:r>
              <a:rPr sz="9400" b="1" spc="-434" dirty="0">
                <a:solidFill>
                  <a:srgbClr val="2E5496"/>
                </a:solidFill>
                <a:latin typeface="Adobe Devanagari"/>
                <a:cs typeface="Adobe Devanagari"/>
              </a:rPr>
              <a:t> </a:t>
            </a:r>
            <a:r>
              <a:rPr sz="9400" b="1" spc="-10" dirty="0">
                <a:solidFill>
                  <a:srgbClr val="2E5496"/>
                </a:solidFill>
                <a:latin typeface="Adobe Devanagari"/>
                <a:cs typeface="Adobe Devanagari"/>
              </a:rPr>
              <a:t>TENANTS</a:t>
            </a:r>
            <a:r>
              <a:rPr lang="en-CA" sz="9400" b="1" spc="-10" dirty="0">
                <a:solidFill>
                  <a:srgbClr val="2E5496"/>
                </a:solidFill>
                <a:latin typeface="Adobe Devanagari"/>
                <a:cs typeface="Adobe Devanagari"/>
              </a:rPr>
              <a:t> &amp;</a:t>
            </a:r>
            <a:r>
              <a:rPr sz="9400" b="1" spc="-10" dirty="0">
                <a:solidFill>
                  <a:srgbClr val="2E5496"/>
                </a:solidFill>
                <a:latin typeface="Adobe Devanagari"/>
                <a:cs typeface="Adobe Devanagari"/>
              </a:rPr>
              <a:t>CLIENTS</a:t>
            </a:r>
            <a:endParaRPr sz="9400" dirty="0">
              <a:latin typeface="Adobe Devanagari"/>
              <a:cs typeface="Adobe Devanaga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53458" y="2195832"/>
            <a:ext cx="2582545" cy="1062990"/>
            <a:chOff x="4553458" y="2195832"/>
            <a:chExt cx="2582545" cy="1062990"/>
          </a:xfrm>
        </p:grpSpPr>
        <p:sp>
          <p:nvSpPr>
            <p:cNvPr id="3" name="object 3"/>
            <p:cNvSpPr/>
            <p:nvPr/>
          </p:nvSpPr>
          <p:spPr>
            <a:xfrm>
              <a:off x="5844540" y="2665476"/>
              <a:ext cx="0" cy="589915"/>
            </a:xfrm>
            <a:custGeom>
              <a:avLst/>
              <a:gdLst/>
              <a:ahLst/>
              <a:cxnLst/>
              <a:rect l="l" t="t" r="r" b="b"/>
              <a:pathLst>
                <a:path h="589914">
                  <a:moveTo>
                    <a:pt x="0" y="0"/>
                  </a:moveTo>
                  <a:lnTo>
                    <a:pt x="0" y="589889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59808" y="2202182"/>
              <a:ext cx="2569845" cy="463550"/>
            </a:xfrm>
            <a:custGeom>
              <a:avLst/>
              <a:gdLst/>
              <a:ahLst/>
              <a:cxnLst/>
              <a:rect l="l" t="t" r="r" b="b"/>
              <a:pathLst>
                <a:path w="2569845" h="463550">
                  <a:moveTo>
                    <a:pt x="0" y="77215"/>
                  </a:moveTo>
                  <a:lnTo>
                    <a:pt x="6067" y="47159"/>
                  </a:lnTo>
                  <a:lnTo>
                    <a:pt x="22615" y="22615"/>
                  </a:lnTo>
                  <a:lnTo>
                    <a:pt x="47159" y="6067"/>
                  </a:lnTo>
                  <a:lnTo>
                    <a:pt x="77216" y="0"/>
                  </a:lnTo>
                  <a:lnTo>
                    <a:pt x="2492248" y="0"/>
                  </a:lnTo>
                  <a:lnTo>
                    <a:pt x="2522304" y="6067"/>
                  </a:lnTo>
                  <a:lnTo>
                    <a:pt x="2546848" y="22615"/>
                  </a:lnTo>
                  <a:lnTo>
                    <a:pt x="2563396" y="47159"/>
                  </a:lnTo>
                  <a:lnTo>
                    <a:pt x="2569464" y="77215"/>
                  </a:lnTo>
                  <a:lnTo>
                    <a:pt x="2569464" y="386079"/>
                  </a:lnTo>
                  <a:lnTo>
                    <a:pt x="2563396" y="416136"/>
                  </a:lnTo>
                  <a:lnTo>
                    <a:pt x="2546848" y="440680"/>
                  </a:lnTo>
                  <a:lnTo>
                    <a:pt x="2522304" y="457228"/>
                  </a:lnTo>
                  <a:lnTo>
                    <a:pt x="2492248" y="463295"/>
                  </a:lnTo>
                  <a:lnTo>
                    <a:pt x="77216" y="463295"/>
                  </a:lnTo>
                  <a:lnTo>
                    <a:pt x="47159" y="457228"/>
                  </a:lnTo>
                  <a:lnTo>
                    <a:pt x="22615" y="440680"/>
                  </a:lnTo>
                  <a:lnTo>
                    <a:pt x="6067" y="416136"/>
                  </a:lnTo>
                  <a:lnTo>
                    <a:pt x="0" y="386079"/>
                  </a:lnTo>
                  <a:lnTo>
                    <a:pt x="0" y="77215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559808" y="2229281"/>
            <a:ext cx="2556759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305" marR="5080" indent="-142240" algn="ctr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President</a:t>
            </a:r>
            <a:r>
              <a:rPr sz="1200" b="1" spc="-4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&amp;</a:t>
            </a:r>
            <a:r>
              <a:rPr sz="1200" b="1" spc="-10" dirty="0">
                <a:latin typeface="Calibri"/>
                <a:cs typeface="Calibri"/>
              </a:rPr>
              <a:t> </a:t>
            </a:r>
            <a:r>
              <a:rPr sz="1200" b="1" spc="-25" dirty="0">
                <a:latin typeface="Calibri"/>
                <a:cs typeface="Calibri"/>
              </a:rPr>
              <a:t>CEO </a:t>
            </a:r>
            <a:endParaRPr lang="en-US" sz="1200" b="1" spc="-25" dirty="0">
              <a:latin typeface="Calibri"/>
              <a:cs typeface="Calibri"/>
            </a:endParaRPr>
          </a:p>
          <a:p>
            <a:pPr marL="154305" marR="5080" indent="-142240" algn="ctr">
              <a:lnSpc>
                <a:spcPct val="100000"/>
              </a:lnSpc>
              <a:spcBef>
                <a:spcPts val="100"/>
              </a:spcBef>
            </a:pPr>
            <a:r>
              <a:rPr lang="en-CA" sz="1200" spc="-25" dirty="0">
                <a:latin typeface="Calibri"/>
                <a:cs typeface="Calibri"/>
              </a:rPr>
              <a:t>Geri Geldart</a:t>
            </a:r>
            <a:endParaRPr sz="1200" dirty="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24713" y="3253488"/>
            <a:ext cx="11228705" cy="1553845"/>
            <a:chOff x="124713" y="3253488"/>
            <a:chExt cx="11228705" cy="1553845"/>
          </a:xfrm>
        </p:grpSpPr>
        <p:sp>
          <p:nvSpPr>
            <p:cNvPr id="7" name="object 7"/>
            <p:cNvSpPr/>
            <p:nvPr/>
          </p:nvSpPr>
          <p:spPr>
            <a:xfrm>
              <a:off x="4282440" y="3259838"/>
              <a:ext cx="3134995" cy="471170"/>
            </a:xfrm>
            <a:custGeom>
              <a:avLst/>
              <a:gdLst/>
              <a:ahLst/>
              <a:cxnLst/>
              <a:rect l="l" t="t" r="r" b="b"/>
              <a:pathLst>
                <a:path w="3134995" h="471170">
                  <a:moveTo>
                    <a:pt x="0" y="78486"/>
                  </a:moveTo>
                  <a:lnTo>
                    <a:pt x="6168" y="47936"/>
                  </a:lnTo>
                  <a:lnTo>
                    <a:pt x="22988" y="22988"/>
                  </a:lnTo>
                  <a:lnTo>
                    <a:pt x="47936" y="6168"/>
                  </a:lnTo>
                  <a:lnTo>
                    <a:pt x="78486" y="0"/>
                  </a:lnTo>
                  <a:lnTo>
                    <a:pt x="3056382" y="0"/>
                  </a:lnTo>
                  <a:lnTo>
                    <a:pt x="3086931" y="6168"/>
                  </a:lnTo>
                  <a:lnTo>
                    <a:pt x="3111879" y="22988"/>
                  </a:lnTo>
                  <a:lnTo>
                    <a:pt x="3128699" y="47936"/>
                  </a:lnTo>
                  <a:lnTo>
                    <a:pt x="3134868" y="78486"/>
                  </a:lnTo>
                  <a:lnTo>
                    <a:pt x="3134868" y="392430"/>
                  </a:lnTo>
                  <a:lnTo>
                    <a:pt x="3128699" y="422979"/>
                  </a:lnTo>
                  <a:lnTo>
                    <a:pt x="3111879" y="447927"/>
                  </a:lnTo>
                  <a:lnTo>
                    <a:pt x="3086931" y="464747"/>
                  </a:lnTo>
                  <a:lnTo>
                    <a:pt x="3056382" y="470916"/>
                  </a:lnTo>
                  <a:lnTo>
                    <a:pt x="78486" y="470916"/>
                  </a:lnTo>
                  <a:lnTo>
                    <a:pt x="47936" y="464747"/>
                  </a:lnTo>
                  <a:lnTo>
                    <a:pt x="22988" y="447927"/>
                  </a:lnTo>
                  <a:lnTo>
                    <a:pt x="6168" y="422979"/>
                  </a:lnTo>
                  <a:lnTo>
                    <a:pt x="0" y="392430"/>
                  </a:lnTo>
                  <a:lnTo>
                    <a:pt x="0" y="78486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850635" y="3730752"/>
              <a:ext cx="0" cy="271780"/>
            </a:xfrm>
            <a:custGeom>
              <a:avLst/>
              <a:gdLst/>
              <a:ahLst/>
              <a:cxnLst/>
              <a:rect l="l" t="t" r="r" b="b"/>
              <a:pathLst>
                <a:path h="271779">
                  <a:moveTo>
                    <a:pt x="0" y="0"/>
                  </a:moveTo>
                  <a:lnTo>
                    <a:pt x="0" y="271322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12394" y="4012695"/>
              <a:ext cx="9737725" cy="10160"/>
            </a:xfrm>
            <a:custGeom>
              <a:avLst/>
              <a:gdLst/>
              <a:ahLst/>
              <a:cxnLst/>
              <a:rect l="l" t="t" r="r" b="b"/>
              <a:pathLst>
                <a:path w="9737725" h="10160">
                  <a:moveTo>
                    <a:pt x="9737483" y="9842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1063" y="4256535"/>
              <a:ext cx="2962910" cy="544195"/>
            </a:xfrm>
            <a:custGeom>
              <a:avLst/>
              <a:gdLst/>
              <a:ahLst/>
              <a:cxnLst/>
              <a:rect l="l" t="t" r="r" b="b"/>
              <a:pathLst>
                <a:path w="2962910" h="544195">
                  <a:moveTo>
                    <a:pt x="0" y="90677"/>
                  </a:moveTo>
                  <a:lnTo>
                    <a:pt x="7126" y="55383"/>
                  </a:lnTo>
                  <a:lnTo>
                    <a:pt x="26560" y="26560"/>
                  </a:lnTo>
                  <a:lnTo>
                    <a:pt x="55383" y="7126"/>
                  </a:lnTo>
                  <a:lnTo>
                    <a:pt x="90678" y="0"/>
                  </a:lnTo>
                  <a:lnTo>
                    <a:pt x="2871978" y="0"/>
                  </a:lnTo>
                  <a:lnTo>
                    <a:pt x="2907272" y="7126"/>
                  </a:lnTo>
                  <a:lnTo>
                    <a:pt x="2936095" y="26560"/>
                  </a:lnTo>
                  <a:lnTo>
                    <a:pt x="2955529" y="55383"/>
                  </a:lnTo>
                  <a:lnTo>
                    <a:pt x="2962656" y="90677"/>
                  </a:lnTo>
                  <a:lnTo>
                    <a:pt x="2962656" y="453377"/>
                  </a:lnTo>
                  <a:lnTo>
                    <a:pt x="2955529" y="488678"/>
                  </a:lnTo>
                  <a:lnTo>
                    <a:pt x="2936095" y="517505"/>
                  </a:lnTo>
                  <a:lnTo>
                    <a:pt x="2907272" y="536941"/>
                  </a:lnTo>
                  <a:lnTo>
                    <a:pt x="2871978" y="544067"/>
                  </a:lnTo>
                  <a:lnTo>
                    <a:pt x="90678" y="544067"/>
                  </a:lnTo>
                  <a:lnTo>
                    <a:pt x="55383" y="536941"/>
                  </a:lnTo>
                  <a:lnTo>
                    <a:pt x="26560" y="517505"/>
                  </a:lnTo>
                  <a:lnTo>
                    <a:pt x="7126" y="488678"/>
                  </a:lnTo>
                  <a:lnTo>
                    <a:pt x="0" y="453377"/>
                  </a:lnTo>
                  <a:lnTo>
                    <a:pt x="0" y="9067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52773" y="4323857"/>
            <a:ext cx="296290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5325" marR="5080" indent="-683260" algn="ctr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latin typeface="Calibri"/>
                <a:cs typeface="Calibri"/>
              </a:rPr>
              <a:t>Director</a:t>
            </a:r>
            <a:r>
              <a:rPr lang="en-US" sz="1200" b="1" spc="-20" dirty="0">
                <a:latin typeface="Calibri"/>
                <a:cs typeface="Calibri"/>
              </a:rPr>
              <a:t> of Care</a:t>
            </a:r>
            <a:endParaRPr lang="en-CA" sz="1200" b="1" spc="-10" dirty="0">
              <a:latin typeface="Calibri"/>
              <a:cs typeface="Calibri"/>
            </a:endParaRPr>
          </a:p>
          <a:p>
            <a:pPr marL="695325" marR="5080" indent="-683260" algn="ctr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Calibri"/>
                <a:cs typeface="Calibri"/>
              </a:rPr>
              <a:t>Tamsen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Arnold</a:t>
            </a:r>
            <a:endParaRPr sz="1200" dirty="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609216" y="4007992"/>
            <a:ext cx="5287645" cy="799465"/>
            <a:chOff x="1609216" y="4007992"/>
            <a:chExt cx="5287645" cy="799465"/>
          </a:xfrm>
        </p:grpSpPr>
        <p:sp>
          <p:nvSpPr>
            <p:cNvPr id="13" name="object 13"/>
            <p:cNvSpPr/>
            <p:nvPr/>
          </p:nvSpPr>
          <p:spPr>
            <a:xfrm>
              <a:off x="1612391" y="4011167"/>
              <a:ext cx="0" cy="246379"/>
            </a:xfrm>
            <a:custGeom>
              <a:avLst/>
              <a:gdLst/>
              <a:ahLst/>
              <a:cxnLst/>
              <a:rect l="l" t="t" r="r" b="b"/>
              <a:pathLst>
                <a:path h="246379">
                  <a:moveTo>
                    <a:pt x="0" y="0"/>
                  </a:moveTo>
                  <a:lnTo>
                    <a:pt x="0" y="246011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224783" y="4256534"/>
              <a:ext cx="3665220" cy="544195"/>
            </a:xfrm>
            <a:custGeom>
              <a:avLst/>
              <a:gdLst/>
              <a:ahLst/>
              <a:cxnLst/>
              <a:rect l="l" t="t" r="r" b="b"/>
              <a:pathLst>
                <a:path w="3665220" h="544195">
                  <a:moveTo>
                    <a:pt x="0" y="90677"/>
                  </a:moveTo>
                  <a:lnTo>
                    <a:pt x="7126" y="55383"/>
                  </a:lnTo>
                  <a:lnTo>
                    <a:pt x="26560" y="26560"/>
                  </a:lnTo>
                  <a:lnTo>
                    <a:pt x="55383" y="7126"/>
                  </a:lnTo>
                  <a:lnTo>
                    <a:pt x="90678" y="0"/>
                  </a:lnTo>
                  <a:lnTo>
                    <a:pt x="3574541" y="0"/>
                  </a:lnTo>
                  <a:lnTo>
                    <a:pt x="3609836" y="7126"/>
                  </a:lnTo>
                  <a:lnTo>
                    <a:pt x="3638659" y="26560"/>
                  </a:lnTo>
                  <a:lnTo>
                    <a:pt x="3658093" y="55383"/>
                  </a:lnTo>
                  <a:lnTo>
                    <a:pt x="3665220" y="90677"/>
                  </a:lnTo>
                  <a:lnTo>
                    <a:pt x="3665220" y="453389"/>
                  </a:lnTo>
                  <a:lnTo>
                    <a:pt x="3658093" y="488684"/>
                  </a:lnTo>
                  <a:lnTo>
                    <a:pt x="3638659" y="517507"/>
                  </a:lnTo>
                  <a:lnTo>
                    <a:pt x="3609836" y="536941"/>
                  </a:lnTo>
                  <a:lnTo>
                    <a:pt x="3574541" y="544067"/>
                  </a:lnTo>
                  <a:lnTo>
                    <a:pt x="90678" y="544067"/>
                  </a:lnTo>
                  <a:lnTo>
                    <a:pt x="55383" y="536941"/>
                  </a:lnTo>
                  <a:lnTo>
                    <a:pt x="26560" y="517507"/>
                  </a:lnTo>
                  <a:lnTo>
                    <a:pt x="7126" y="488684"/>
                  </a:lnTo>
                  <a:lnTo>
                    <a:pt x="0" y="453389"/>
                  </a:lnTo>
                  <a:lnTo>
                    <a:pt x="0" y="9067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3358270" y="4323857"/>
            <a:ext cx="3553577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97280" marR="5080" indent="-1085215" algn="ctr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Calibri"/>
                <a:cs typeface="Calibri"/>
              </a:rPr>
              <a:t>Manager,</a:t>
            </a:r>
            <a:r>
              <a:rPr sz="1200" b="1" spc="-45" dirty="0">
                <a:latin typeface="Calibri"/>
                <a:cs typeface="Calibri"/>
              </a:rPr>
              <a:t> </a:t>
            </a:r>
            <a:r>
              <a:rPr lang="en-US" sz="1200" b="1" dirty="0">
                <a:latin typeface="Calibri"/>
                <a:cs typeface="Calibri"/>
              </a:rPr>
              <a:t>Community, Recreation &amp; Volunteers</a:t>
            </a:r>
            <a:r>
              <a:rPr sz="1200" spc="-10" dirty="0">
                <a:latin typeface="Calibri"/>
                <a:cs typeface="Calibri"/>
              </a:rPr>
              <a:t> </a:t>
            </a:r>
            <a:endParaRPr lang="en-CA" sz="1200" spc="-10" dirty="0">
              <a:latin typeface="Calibri"/>
              <a:cs typeface="Calibri"/>
            </a:endParaRPr>
          </a:p>
          <a:p>
            <a:pPr marL="1097280" marR="5080" indent="-1085215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Stephanie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Seymour</a:t>
            </a:r>
            <a:endParaRPr sz="1200" dirty="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053457" y="4096514"/>
            <a:ext cx="5482590" cy="702690"/>
            <a:chOff x="5053457" y="4009516"/>
            <a:chExt cx="5482590" cy="1192530"/>
          </a:xfrm>
        </p:grpSpPr>
        <p:sp>
          <p:nvSpPr>
            <p:cNvPr id="17" name="object 17"/>
            <p:cNvSpPr/>
            <p:nvPr/>
          </p:nvSpPr>
          <p:spPr>
            <a:xfrm>
              <a:off x="5056632" y="4012691"/>
              <a:ext cx="0" cy="245745"/>
            </a:xfrm>
            <a:custGeom>
              <a:avLst/>
              <a:gdLst/>
              <a:ahLst/>
              <a:cxnLst/>
              <a:rect l="l" t="t" r="r" b="b"/>
              <a:pathLst>
                <a:path h="245745">
                  <a:moveTo>
                    <a:pt x="0" y="0"/>
                  </a:moveTo>
                  <a:lnTo>
                    <a:pt x="0" y="245148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817864" y="4258058"/>
              <a:ext cx="1711960" cy="937260"/>
            </a:xfrm>
            <a:custGeom>
              <a:avLst/>
              <a:gdLst/>
              <a:ahLst/>
              <a:cxnLst/>
              <a:rect l="l" t="t" r="r" b="b"/>
              <a:pathLst>
                <a:path w="1711959" h="937260">
                  <a:moveTo>
                    <a:pt x="0" y="156210"/>
                  </a:moveTo>
                  <a:lnTo>
                    <a:pt x="7963" y="106836"/>
                  </a:lnTo>
                  <a:lnTo>
                    <a:pt x="30139" y="63954"/>
                  </a:lnTo>
                  <a:lnTo>
                    <a:pt x="63954" y="30139"/>
                  </a:lnTo>
                  <a:lnTo>
                    <a:pt x="106836" y="7963"/>
                  </a:lnTo>
                  <a:lnTo>
                    <a:pt x="156210" y="0"/>
                  </a:lnTo>
                  <a:lnTo>
                    <a:pt x="1555242" y="0"/>
                  </a:lnTo>
                  <a:lnTo>
                    <a:pt x="1604615" y="7963"/>
                  </a:lnTo>
                  <a:lnTo>
                    <a:pt x="1647497" y="30139"/>
                  </a:lnTo>
                  <a:lnTo>
                    <a:pt x="1681312" y="63954"/>
                  </a:lnTo>
                  <a:lnTo>
                    <a:pt x="1703488" y="106836"/>
                  </a:lnTo>
                  <a:lnTo>
                    <a:pt x="1711452" y="156210"/>
                  </a:lnTo>
                  <a:lnTo>
                    <a:pt x="1711452" y="781050"/>
                  </a:lnTo>
                  <a:lnTo>
                    <a:pt x="1703488" y="830423"/>
                  </a:lnTo>
                  <a:lnTo>
                    <a:pt x="1681312" y="873305"/>
                  </a:lnTo>
                  <a:lnTo>
                    <a:pt x="1647497" y="907120"/>
                  </a:lnTo>
                  <a:lnTo>
                    <a:pt x="1604615" y="929296"/>
                  </a:lnTo>
                  <a:lnTo>
                    <a:pt x="1555242" y="937260"/>
                  </a:lnTo>
                  <a:lnTo>
                    <a:pt x="156210" y="937260"/>
                  </a:lnTo>
                  <a:lnTo>
                    <a:pt x="106836" y="929296"/>
                  </a:lnTo>
                  <a:lnTo>
                    <a:pt x="63954" y="907120"/>
                  </a:lnTo>
                  <a:lnTo>
                    <a:pt x="30139" y="873305"/>
                  </a:lnTo>
                  <a:lnTo>
                    <a:pt x="7963" y="830423"/>
                  </a:lnTo>
                  <a:lnTo>
                    <a:pt x="0" y="781050"/>
                  </a:lnTo>
                  <a:lnTo>
                    <a:pt x="0" y="15621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8872610" y="4328025"/>
            <a:ext cx="165658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384" marR="5080" indent="-20320" algn="ctr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Clinical</a:t>
            </a:r>
            <a:r>
              <a:rPr sz="1200" b="1" spc="1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Informatics</a:t>
            </a:r>
            <a:r>
              <a:rPr sz="1200" b="1" spc="-5" dirty="0">
                <a:latin typeface="Calibri"/>
                <a:cs typeface="Calibri"/>
              </a:rPr>
              <a:t> </a:t>
            </a:r>
            <a:r>
              <a:rPr sz="1200" b="1" spc="-50" dirty="0">
                <a:latin typeface="Calibri"/>
                <a:cs typeface="Calibri"/>
              </a:rPr>
              <a:t>&amp; </a:t>
            </a:r>
            <a:r>
              <a:rPr sz="1200" b="1" dirty="0">
                <a:latin typeface="Calibri"/>
                <a:cs typeface="Calibri"/>
              </a:rPr>
              <a:t>InterRAI</a:t>
            </a:r>
            <a:r>
              <a:rPr sz="1200" b="1" spc="-5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Specialist(s)</a:t>
            </a:r>
            <a:endParaRPr sz="1200" b="1" dirty="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9669653" y="4020184"/>
            <a:ext cx="2422525" cy="785495"/>
            <a:chOff x="9669653" y="4020184"/>
            <a:chExt cx="2422525" cy="785495"/>
          </a:xfrm>
        </p:grpSpPr>
        <p:sp>
          <p:nvSpPr>
            <p:cNvPr id="21" name="object 21"/>
            <p:cNvSpPr/>
            <p:nvPr/>
          </p:nvSpPr>
          <p:spPr>
            <a:xfrm>
              <a:off x="9672828" y="4023359"/>
              <a:ext cx="0" cy="235585"/>
            </a:xfrm>
            <a:custGeom>
              <a:avLst/>
              <a:gdLst/>
              <a:ahLst/>
              <a:cxnLst/>
              <a:rect l="l" t="t" r="r" b="b"/>
              <a:pathLst>
                <a:path h="235585">
                  <a:moveTo>
                    <a:pt x="0" y="0"/>
                  </a:moveTo>
                  <a:lnTo>
                    <a:pt x="0" y="235305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613136" y="4255009"/>
              <a:ext cx="1472565" cy="544195"/>
            </a:xfrm>
            <a:custGeom>
              <a:avLst/>
              <a:gdLst/>
              <a:ahLst/>
              <a:cxnLst/>
              <a:rect l="l" t="t" r="r" b="b"/>
              <a:pathLst>
                <a:path w="1472565" h="544195">
                  <a:moveTo>
                    <a:pt x="0" y="90677"/>
                  </a:moveTo>
                  <a:lnTo>
                    <a:pt x="7126" y="55383"/>
                  </a:lnTo>
                  <a:lnTo>
                    <a:pt x="26560" y="26560"/>
                  </a:lnTo>
                  <a:lnTo>
                    <a:pt x="55383" y="7126"/>
                  </a:lnTo>
                  <a:lnTo>
                    <a:pt x="90678" y="0"/>
                  </a:lnTo>
                  <a:lnTo>
                    <a:pt x="1381506" y="0"/>
                  </a:lnTo>
                  <a:lnTo>
                    <a:pt x="1416800" y="7126"/>
                  </a:lnTo>
                  <a:lnTo>
                    <a:pt x="1445623" y="26560"/>
                  </a:lnTo>
                  <a:lnTo>
                    <a:pt x="1465057" y="55383"/>
                  </a:lnTo>
                  <a:lnTo>
                    <a:pt x="1472184" y="90677"/>
                  </a:lnTo>
                  <a:lnTo>
                    <a:pt x="1472184" y="453389"/>
                  </a:lnTo>
                  <a:lnTo>
                    <a:pt x="1465057" y="488684"/>
                  </a:lnTo>
                  <a:lnTo>
                    <a:pt x="1445623" y="517507"/>
                  </a:lnTo>
                  <a:lnTo>
                    <a:pt x="1416800" y="536941"/>
                  </a:lnTo>
                  <a:lnTo>
                    <a:pt x="1381506" y="544067"/>
                  </a:lnTo>
                  <a:lnTo>
                    <a:pt x="90678" y="544067"/>
                  </a:lnTo>
                  <a:lnTo>
                    <a:pt x="55383" y="536941"/>
                  </a:lnTo>
                  <a:lnTo>
                    <a:pt x="26560" y="517507"/>
                  </a:lnTo>
                  <a:lnTo>
                    <a:pt x="7126" y="488684"/>
                  </a:lnTo>
                  <a:lnTo>
                    <a:pt x="0" y="453389"/>
                  </a:lnTo>
                  <a:lnTo>
                    <a:pt x="0" y="9067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0630410" y="4322489"/>
            <a:ext cx="1455288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2240" marR="5080" indent="-129539" algn="ctr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Calibri"/>
                <a:cs typeface="Calibri"/>
              </a:rPr>
              <a:t>Registered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Dietician </a:t>
            </a:r>
            <a:endParaRPr lang="en-CA" sz="1200" b="1" spc="-10" dirty="0">
              <a:latin typeface="Calibri"/>
              <a:cs typeface="Calibri"/>
            </a:endParaRPr>
          </a:p>
          <a:p>
            <a:pPr marL="142240" marR="5080" indent="-129539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Lynne</a:t>
            </a:r>
            <a:r>
              <a:rPr sz="1200" spc="-7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Morrison</a:t>
            </a:r>
            <a:endParaRPr sz="1200" dirty="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309248" y="4018660"/>
            <a:ext cx="11043285" cy="2398395"/>
            <a:chOff x="309248" y="4018660"/>
            <a:chExt cx="11043285" cy="2398395"/>
          </a:xfrm>
        </p:grpSpPr>
        <p:sp>
          <p:nvSpPr>
            <p:cNvPr id="25" name="object 25"/>
            <p:cNvSpPr/>
            <p:nvPr/>
          </p:nvSpPr>
          <p:spPr>
            <a:xfrm>
              <a:off x="11349227" y="4021835"/>
              <a:ext cx="0" cy="234950"/>
            </a:xfrm>
            <a:custGeom>
              <a:avLst/>
              <a:gdLst/>
              <a:ahLst/>
              <a:cxnLst/>
              <a:rect l="l" t="t" r="r" b="b"/>
              <a:pathLst>
                <a:path h="234950">
                  <a:moveTo>
                    <a:pt x="0" y="0"/>
                  </a:moveTo>
                  <a:lnTo>
                    <a:pt x="0" y="234454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12423" y="4800599"/>
              <a:ext cx="8255" cy="1613535"/>
            </a:xfrm>
            <a:custGeom>
              <a:avLst/>
              <a:gdLst/>
              <a:ahLst/>
              <a:cxnLst/>
              <a:rect l="l" t="t" r="r" b="b"/>
              <a:pathLst>
                <a:path w="8254" h="1613535">
                  <a:moveTo>
                    <a:pt x="7988" y="0"/>
                  </a:moveTo>
                  <a:lnTo>
                    <a:pt x="0" y="1613281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20042" y="5026151"/>
              <a:ext cx="146050" cy="0"/>
            </a:xfrm>
            <a:custGeom>
              <a:avLst/>
              <a:gdLst/>
              <a:ahLst/>
              <a:cxnLst/>
              <a:rect l="l" t="t" r="r" b="b"/>
              <a:pathLst>
                <a:path w="146050">
                  <a:moveTo>
                    <a:pt x="145961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66344" y="4846321"/>
              <a:ext cx="2171700" cy="304800"/>
            </a:xfrm>
            <a:custGeom>
              <a:avLst/>
              <a:gdLst/>
              <a:ahLst/>
              <a:cxnLst/>
              <a:rect l="l" t="t" r="r" b="b"/>
              <a:pathLst>
                <a:path w="2171700" h="304800">
                  <a:moveTo>
                    <a:pt x="0" y="50800"/>
                  </a:moveTo>
                  <a:lnTo>
                    <a:pt x="3992" y="31027"/>
                  </a:lnTo>
                  <a:lnTo>
                    <a:pt x="14879" y="14879"/>
                  </a:lnTo>
                  <a:lnTo>
                    <a:pt x="31027" y="3992"/>
                  </a:lnTo>
                  <a:lnTo>
                    <a:pt x="50800" y="0"/>
                  </a:lnTo>
                  <a:lnTo>
                    <a:pt x="2120900" y="0"/>
                  </a:lnTo>
                  <a:lnTo>
                    <a:pt x="2140672" y="3992"/>
                  </a:lnTo>
                  <a:lnTo>
                    <a:pt x="2156820" y="14879"/>
                  </a:lnTo>
                  <a:lnTo>
                    <a:pt x="2167707" y="31027"/>
                  </a:lnTo>
                  <a:lnTo>
                    <a:pt x="2171700" y="50800"/>
                  </a:lnTo>
                  <a:lnTo>
                    <a:pt x="2171700" y="254000"/>
                  </a:lnTo>
                  <a:lnTo>
                    <a:pt x="2167707" y="273772"/>
                  </a:lnTo>
                  <a:lnTo>
                    <a:pt x="2156820" y="289920"/>
                  </a:lnTo>
                  <a:lnTo>
                    <a:pt x="2140672" y="300807"/>
                  </a:lnTo>
                  <a:lnTo>
                    <a:pt x="2120900" y="304800"/>
                  </a:lnTo>
                  <a:lnTo>
                    <a:pt x="50800" y="304800"/>
                  </a:lnTo>
                  <a:lnTo>
                    <a:pt x="31027" y="300807"/>
                  </a:lnTo>
                  <a:lnTo>
                    <a:pt x="14879" y="289920"/>
                  </a:lnTo>
                  <a:lnTo>
                    <a:pt x="3992" y="273772"/>
                  </a:lnTo>
                  <a:lnTo>
                    <a:pt x="0" y="254000"/>
                  </a:lnTo>
                  <a:lnTo>
                    <a:pt x="0" y="5080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480132" y="4826346"/>
            <a:ext cx="2470075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2075" marR="789305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Unit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Coordinator,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Tower</a:t>
            </a:r>
            <a:r>
              <a:rPr lang="en-CA" sz="1000" spc="-20" dirty="0">
                <a:latin typeface="Calibri"/>
                <a:cs typeface="Calibri"/>
              </a:rPr>
              <a:t> 1 &amp; 3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lang="en-CA" sz="1000" spc="-25" dirty="0">
                <a:latin typeface="Calibri"/>
                <a:cs typeface="Calibri"/>
              </a:rPr>
              <a:t>Jason Robin</a:t>
            </a:r>
            <a:endParaRPr sz="1000" dirty="0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316867" y="5196587"/>
            <a:ext cx="2327910" cy="317500"/>
            <a:chOff x="316867" y="5196587"/>
            <a:chExt cx="2327910" cy="317500"/>
          </a:xfrm>
        </p:grpSpPr>
        <p:sp>
          <p:nvSpPr>
            <p:cNvPr id="31" name="object 31"/>
            <p:cNvSpPr/>
            <p:nvPr/>
          </p:nvSpPr>
          <p:spPr>
            <a:xfrm>
              <a:off x="320042" y="5355336"/>
              <a:ext cx="146050" cy="0"/>
            </a:xfrm>
            <a:custGeom>
              <a:avLst/>
              <a:gdLst/>
              <a:ahLst/>
              <a:cxnLst/>
              <a:rect l="l" t="t" r="r" b="b"/>
              <a:pathLst>
                <a:path w="146050">
                  <a:moveTo>
                    <a:pt x="145961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66343" y="5202937"/>
              <a:ext cx="2171700" cy="304800"/>
            </a:xfrm>
            <a:custGeom>
              <a:avLst/>
              <a:gdLst/>
              <a:ahLst/>
              <a:cxnLst/>
              <a:rect l="l" t="t" r="r" b="b"/>
              <a:pathLst>
                <a:path w="2171700" h="304800">
                  <a:moveTo>
                    <a:pt x="0" y="50800"/>
                  </a:moveTo>
                  <a:lnTo>
                    <a:pt x="3992" y="31027"/>
                  </a:lnTo>
                  <a:lnTo>
                    <a:pt x="14879" y="14879"/>
                  </a:lnTo>
                  <a:lnTo>
                    <a:pt x="31027" y="3992"/>
                  </a:lnTo>
                  <a:lnTo>
                    <a:pt x="50800" y="0"/>
                  </a:lnTo>
                  <a:lnTo>
                    <a:pt x="2120900" y="0"/>
                  </a:lnTo>
                  <a:lnTo>
                    <a:pt x="2140672" y="3992"/>
                  </a:lnTo>
                  <a:lnTo>
                    <a:pt x="2156820" y="14879"/>
                  </a:lnTo>
                  <a:lnTo>
                    <a:pt x="2167707" y="31027"/>
                  </a:lnTo>
                  <a:lnTo>
                    <a:pt x="2171700" y="50800"/>
                  </a:lnTo>
                  <a:lnTo>
                    <a:pt x="2171700" y="254000"/>
                  </a:lnTo>
                  <a:lnTo>
                    <a:pt x="2167707" y="273772"/>
                  </a:lnTo>
                  <a:lnTo>
                    <a:pt x="2156820" y="289920"/>
                  </a:lnTo>
                  <a:lnTo>
                    <a:pt x="2140672" y="300807"/>
                  </a:lnTo>
                  <a:lnTo>
                    <a:pt x="2120900" y="304800"/>
                  </a:lnTo>
                  <a:lnTo>
                    <a:pt x="50800" y="304800"/>
                  </a:lnTo>
                  <a:lnTo>
                    <a:pt x="31027" y="300807"/>
                  </a:lnTo>
                  <a:lnTo>
                    <a:pt x="14879" y="289920"/>
                  </a:lnTo>
                  <a:lnTo>
                    <a:pt x="3992" y="273772"/>
                  </a:lnTo>
                  <a:lnTo>
                    <a:pt x="0" y="254000"/>
                  </a:lnTo>
                  <a:lnTo>
                    <a:pt x="0" y="5080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480133" y="5183085"/>
            <a:ext cx="2144395" cy="33278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2075" marR="818515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Unit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Coordinator,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Dixon </a:t>
            </a:r>
            <a:endParaRPr lang="en-CA" sz="1000" spc="-10" dirty="0">
              <a:latin typeface="Calibri"/>
              <a:cs typeface="Calibri"/>
            </a:endParaRPr>
          </a:p>
          <a:p>
            <a:pPr marL="92075" marR="818515">
              <a:lnSpc>
                <a:spcPct val="100000"/>
              </a:lnSpc>
              <a:spcBef>
                <a:spcPts val="95"/>
              </a:spcBef>
            </a:pPr>
            <a:r>
              <a:rPr lang="en-CA" sz="1000" spc="-10" dirty="0">
                <a:latin typeface="Calibri"/>
                <a:cs typeface="Calibri"/>
              </a:rPr>
              <a:t>Ashley Atkinson (temp)</a:t>
            </a:r>
            <a:endParaRPr sz="1000" dirty="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316867" y="4839971"/>
            <a:ext cx="5415280" cy="1021715"/>
            <a:chOff x="316867" y="4839971"/>
            <a:chExt cx="5415280" cy="1021715"/>
          </a:xfrm>
        </p:grpSpPr>
        <p:sp>
          <p:nvSpPr>
            <p:cNvPr id="35" name="object 35"/>
            <p:cNvSpPr/>
            <p:nvPr/>
          </p:nvSpPr>
          <p:spPr>
            <a:xfrm>
              <a:off x="320042" y="5702808"/>
              <a:ext cx="146050" cy="0"/>
            </a:xfrm>
            <a:custGeom>
              <a:avLst/>
              <a:gdLst/>
              <a:ahLst/>
              <a:cxnLst/>
              <a:rect l="l" t="t" r="r" b="b"/>
              <a:pathLst>
                <a:path w="146050">
                  <a:moveTo>
                    <a:pt x="145961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66343" y="5550409"/>
              <a:ext cx="2171700" cy="304800"/>
            </a:xfrm>
            <a:custGeom>
              <a:avLst/>
              <a:gdLst/>
              <a:ahLst/>
              <a:cxnLst/>
              <a:rect l="l" t="t" r="r" b="b"/>
              <a:pathLst>
                <a:path w="2171700" h="304800">
                  <a:moveTo>
                    <a:pt x="0" y="50800"/>
                  </a:moveTo>
                  <a:lnTo>
                    <a:pt x="3992" y="31027"/>
                  </a:lnTo>
                  <a:lnTo>
                    <a:pt x="14879" y="14879"/>
                  </a:lnTo>
                  <a:lnTo>
                    <a:pt x="31027" y="3992"/>
                  </a:lnTo>
                  <a:lnTo>
                    <a:pt x="50800" y="0"/>
                  </a:lnTo>
                  <a:lnTo>
                    <a:pt x="2120900" y="0"/>
                  </a:lnTo>
                  <a:lnTo>
                    <a:pt x="2140672" y="3992"/>
                  </a:lnTo>
                  <a:lnTo>
                    <a:pt x="2156820" y="14879"/>
                  </a:lnTo>
                  <a:lnTo>
                    <a:pt x="2167707" y="31027"/>
                  </a:lnTo>
                  <a:lnTo>
                    <a:pt x="2171700" y="50800"/>
                  </a:lnTo>
                  <a:lnTo>
                    <a:pt x="2171700" y="254000"/>
                  </a:lnTo>
                  <a:lnTo>
                    <a:pt x="2167707" y="273772"/>
                  </a:lnTo>
                  <a:lnTo>
                    <a:pt x="2156820" y="289920"/>
                  </a:lnTo>
                  <a:lnTo>
                    <a:pt x="2140672" y="300807"/>
                  </a:lnTo>
                  <a:lnTo>
                    <a:pt x="2120900" y="304800"/>
                  </a:lnTo>
                  <a:lnTo>
                    <a:pt x="50800" y="304800"/>
                  </a:lnTo>
                  <a:lnTo>
                    <a:pt x="31027" y="300807"/>
                  </a:lnTo>
                  <a:lnTo>
                    <a:pt x="14879" y="289920"/>
                  </a:lnTo>
                  <a:lnTo>
                    <a:pt x="3992" y="273772"/>
                  </a:lnTo>
                  <a:lnTo>
                    <a:pt x="0" y="254000"/>
                  </a:lnTo>
                  <a:lnTo>
                    <a:pt x="0" y="5080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409190" y="5017007"/>
              <a:ext cx="146050" cy="0"/>
            </a:xfrm>
            <a:custGeom>
              <a:avLst/>
              <a:gdLst/>
              <a:ahLst/>
              <a:cxnLst/>
              <a:rect l="l" t="t" r="r" b="b"/>
              <a:pathLst>
                <a:path w="146050">
                  <a:moveTo>
                    <a:pt x="145961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553968" y="4846321"/>
              <a:ext cx="2171700" cy="304800"/>
            </a:xfrm>
            <a:custGeom>
              <a:avLst/>
              <a:gdLst/>
              <a:ahLst/>
              <a:cxnLst/>
              <a:rect l="l" t="t" r="r" b="b"/>
              <a:pathLst>
                <a:path w="2171700" h="304800">
                  <a:moveTo>
                    <a:pt x="0" y="50800"/>
                  </a:moveTo>
                  <a:lnTo>
                    <a:pt x="3992" y="31027"/>
                  </a:lnTo>
                  <a:lnTo>
                    <a:pt x="14879" y="14879"/>
                  </a:lnTo>
                  <a:lnTo>
                    <a:pt x="31027" y="3992"/>
                  </a:lnTo>
                  <a:lnTo>
                    <a:pt x="50800" y="0"/>
                  </a:lnTo>
                  <a:lnTo>
                    <a:pt x="2120900" y="0"/>
                  </a:lnTo>
                  <a:lnTo>
                    <a:pt x="2140672" y="3992"/>
                  </a:lnTo>
                  <a:lnTo>
                    <a:pt x="2156820" y="14879"/>
                  </a:lnTo>
                  <a:lnTo>
                    <a:pt x="2167707" y="31027"/>
                  </a:lnTo>
                  <a:lnTo>
                    <a:pt x="2171700" y="50800"/>
                  </a:lnTo>
                  <a:lnTo>
                    <a:pt x="2171700" y="254000"/>
                  </a:lnTo>
                  <a:lnTo>
                    <a:pt x="2167707" y="273772"/>
                  </a:lnTo>
                  <a:lnTo>
                    <a:pt x="2156820" y="289920"/>
                  </a:lnTo>
                  <a:lnTo>
                    <a:pt x="2140672" y="300807"/>
                  </a:lnTo>
                  <a:lnTo>
                    <a:pt x="2120900" y="304800"/>
                  </a:lnTo>
                  <a:lnTo>
                    <a:pt x="50800" y="304800"/>
                  </a:lnTo>
                  <a:lnTo>
                    <a:pt x="31027" y="300807"/>
                  </a:lnTo>
                  <a:lnTo>
                    <a:pt x="14879" y="289920"/>
                  </a:lnTo>
                  <a:lnTo>
                    <a:pt x="3992" y="273772"/>
                  </a:lnTo>
                  <a:lnTo>
                    <a:pt x="0" y="254000"/>
                  </a:lnTo>
                  <a:lnTo>
                    <a:pt x="0" y="5080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3567757" y="4826346"/>
            <a:ext cx="214439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2710" marR="700405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Calibri"/>
                <a:cs typeface="Calibri"/>
              </a:rPr>
              <a:t>Spiritual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Care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Coordinator </a:t>
            </a:r>
            <a:r>
              <a:rPr sz="1000" dirty="0">
                <a:latin typeface="Calibri"/>
                <a:cs typeface="Calibri"/>
              </a:rPr>
              <a:t>Norm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McDonald</a:t>
            </a:r>
            <a:endParaRPr sz="1000" dirty="0">
              <a:latin typeface="Calibri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3402965" y="4803521"/>
            <a:ext cx="2329180" cy="702945"/>
            <a:chOff x="3402965" y="4803521"/>
            <a:chExt cx="2329180" cy="702945"/>
          </a:xfrm>
        </p:grpSpPr>
        <p:sp>
          <p:nvSpPr>
            <p:cNvPr id="41" name="object 41"/>
            <p:cNvSpPr/>
            <p:nvPr/>
          </p:nvSpPr>
          <p:spPr>
            <a:xfrm>
              <a:off x="3406140" y="4806696"/>
              <a:ext cx="0" cy="548640"/>
            </a:xfrm>
            <a:custGeom>
              <a:avLst/>
              <a:gdLst/>
              <a:ahLst/>
              <a:cxnLst/>
              <a:rect l="l" t="t" r="r" b="b"/>
              <a:pathLst>
                <a:path h="548639">
                  <a:moveTo>
                    <a:pt x="0" y="0"/>
                  </a:moveTo>
                  <a:lnTo>
                    <a:pt x="0" y="548106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409190" y="5356860"/>
              <a:ext cx="146050" cy="0"/>
            </a:xfrm>
            <a:custGeom>
              <a:avLst/>
              <a:gdLst/>
              <a:ahLst/>
              <a:cxnLst/>
              <a:rect l="l" t="t" r="r" b="b"/>
              <a:pathLst>
                <a:path w="146050">
                  <a:moveTo>
                    <a:pt x="145961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553968" y="5195317"/>
              <a:ext cx="2171700" cy="304800"/>
            </a:xfrm>
            <a:custGeom>
              <a:avLst/>
              <a:gdLst/>
              <a:ahLst/>
              <a:cxnLst/>
              <a:rect l="l" t="t" r="r" b="b"/>
              <a:pathLst>
                <a:path w="2171700" h="304800">
                  <a:moveTo>
                    <a:pt x="0" y="50799"/>
                  </a:moveTo>
                  <a:lnTo>
                    <a:pt x="3992" y="31027"/>
                  </a:lnTo>
                  <a:lnTo>
                    <a:pt x="14879" y="14879"/>
                  </a:lnTo>
                  <a:lnTo>
                    <a:pt x="31027" y="3992"/>
                  </a:lnTo>
                  <a:lnTo>
                    <a:pt x="50800" y="0"/>
                  </a:lnTo>
                  <a:lnTo>
                    <a:pt x="2120900" y="0"/>
                  </a:lnTo>
                  <a:lnTo>
                    <a:pt x="2140672" y="3992"/>
                  </a:lnTo>
                  <a:lnTo>
                    <a:pt x="2156820" y="14879"/>
                  </a:lnTo>
                  <a:lnTo>
                    <a:pt x="2167707" y="31027"/>
                  </a:lnTo>
                  <a:lnTo>
                    <a:pt x="2171700" y="50799"/>
                  </a:lnTo>
                  <a:lnTo>
                    <a:pt x="2171700" y="253999"/>
                  </a:lnTo>
                  <a:lnTo>
                    <a:pt x="2167707" y="273772"/>
                  </a:lnTo>
                  <a:lnTo>
                    <a:pt x="2156820" y="289920"/>
                  </a:lnTo>
                  <a:lnTo>
                    <a:pt x="2140672" y="300807"/>
                  </a:lnTo>
                  <a:lnTo>
                    <a:pt x="2120900" y="304799"/>
                  </a:lnTo>
                  <a:lnTo>
                    <a:pt x="50800" y="304799"/>
                  </a:lnTo>
                  <a:lnTo>
                    <a:pt x="31027" y="300807"/>
                  </a:lnTo>
                  <a:lnTo>
                    <a:pt x="14879" y="289920"/>
                  </a:lnTo>
                  <a:lnTo>
                    <a:pt x="3992" y="273772"/>
                  </a:lnTo>
                  <a:lnTo>
                    <a:pt x="0" y="253999"/>
                  </a:lnTo>
                  <a:lnTo>
                    <a:pt x="0" y="5079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" name="object 45"/>
          <p:cNvGrpSpPr/>
          <p:nvPr/>
        </p:nvGrpSpPr>
        <p:grpSpPr>
          <a:xfrm>
            <a:off x="2802382" y="2742947"/>
            <a:ext cx="3039110" cy="396875"/>
            <a:chOff x="2802382" y="2742947"/>
            <a:chExt cx="3039110" cy="396875"/>
          </a:xfrm>
        </p:grpSpPr>
        <p:sp>
          <p:nvSpPr>
            <p:cNvPr id="46" name="object 46"/>
            <p:cNvSpPr/>
            <p:nvPr/>
          </p:nvSpPr>
          <p:spPr>
            <a:xfrm>
              <a:off x="5446774" y="2921508"/>
              <a:ext cx="391795" cy="0"/>
            </a:xfrm>
            <a:custGeom>
              <a:avLst/>
              <a:gdLst/>
              <a:ahLst/>
              <a:cxnLst/>
              <a:rect l="l" t="t" r="r" b="b"/>
              <a:pathLst>
                <a:path w="391795">
                  <a:moveTo>
                    <a:pt x="391325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808732" y="2749297"/>
              <a:ext cx="2638425" cy="384175"/>
            </a:xfrm>
            <a:custGeom>
              <a:avLst/>
              <a:gdLst/>
              <a:ahLst/>
              <a:cxnLst/>
              <a:rect l="l" t="t" r="r" b="b"/>
              <a:pathLst>
                <a:path w="2638425" h="384175">
                  <a:moveTo>
                    <a:pt x="0" y="64008"/>
                  </a:moveTo>
                  <a:lnTo>
                    <a:pt x="5030" y="39090"/>
                  </a:lnTo>
                  <a:lnTo>
                    <a:pt x="18749" y="18745"/>
                  </a:lnTo>
                  <a:lnTo>
                    <a:pt x="39095" y="5029"/>
                  </a:lnTo>
                  <a:lnTo>
                    <a:pt x="64008" y="0"/>
                  </a:lnTo>
                  <a:lnTo>
                    <a:pt x="2574036" y="0"/>
                  </a:lnTo>
                  <a:lnTo>
                    <a:pt x="2598948" y="5029"/>
                  </a:lnTo>
                  <a:lnTo>
                    <a:pt x="2619294" y="18745"/>
                  </a:lnTo>
                  <a:lnTo>
                    <a:pt x="2633013" y="39090"/>
                  </a:lnTo>
                  <a:lnTo>
                    <a:pt x="2638044" y="64008"/>
                  </a:lnTo>
                  <a:lnTo>
                    <a:pt x="2638044" y="320040"/>
                  </a:lnTo>
                  <a:lnTo>
                    <a:pt x="2633013" y="344952"/>
                  </a:lnTo>
                  <a:lnTo>
                    <a:pt x="2619294" y="365298"/>
                  </a:lnTo>
                  <a:lnTo>
                    <a:pt x="2598948" y="379017"/>
                  </a:lnTo>
                  <a:lnTo>
                    <a:pt x="2574036" y="384048"/>
                  </a:lnTo>
                  <a:lnTo>
                    <a:pt x="64008" y="384048"/>
                  </a:lnTo>
                  <a:lnTo>
                    <a:pt x="39095" y="379017"/>
                  </a:lnTo>
                  <a:lnTo>
                    <a:pt x="18749" y="365298"/>
                  </a:lnTo>
                  <a:lnTo>
                    <a:pt x="5030" y="344952"/>
                  </a:lnTo>
                  <a:lnTo>
                    <a:pt x="0" y="320040"/>
                  </a:lnTo>
                  <a:lnTo>
                    <a:pt x="0" y="6400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9" name="object 49"/>
          <p:cNvGrpSpPr/>
          <p:nvPr/>
        </p:nvGrpSpPr>
        <p:grpSpPr>
          <a:xfrm>
            <a:off x="4864353" y="1650238"/>
            <a:ext cx="1960880" cy="555625"/>
            <a:chOff x="4864353" y="1650238"/>
            <a:chExt cx="1960880" cy="555625"/>
          </a:xfrm>
        </p:grpSpPr>
        <p:sp>
          <p:nvSpPr>
            <p:cNvPr id="50" name="object 50"/>
            <p:cNvSpPr/>
            <p:nvPr/>
          </p:nvSpPr>
          <p:spPr>
            <a:xfrm>
              <a:off x="5844539" y="2048256"/>
              <a:ext cx="635" cy="154305"/>
            </a:xfrm>
            <a:custGeom>
              <a:avLst/>
              <a:gdLst/>
              <a:ahLst/>
              <a:cxnLst/>
              <a:rect l="l" t="t" r="r" b="b"/>
              <a:pathLst>
                <a:path w="635" h="154305">
                  <a:moveTo>
                    <a:pt x="304" y="0"/>
                  </a:moveTo>
                  <a:lnTo>
                    <a:pt x="0" y="154127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4870703" y="1656588"/>
              <a:ext cx="1948180" cy="391795"/>
            </a:xfrm>
            <a:custGeom>
              <a:avLst/>
              <a:gdLst/>
              <a:ahLst/>
              <a:cxnLst/>
              <a:rect l="l" t="t" r="r" b="b"/>
              <a:pathLst>
                <a:path w="1948179" h="391794">
                  <a:moveTo>
                    <a:pt x="0" y="65277"/>
                  </a:moveTo>
                  <a:lnTo>
                    <a:pt x="5129" y="39867"/>
                  </a:lnTo>
                  <a:lnTo>
                    <a:pt x="19118" y="19118"/>
                  </a:lnTo>
                  <a:lnTo>
                    <a:pt x="39867" y="5129"/>
                  </a:lnTo>
                  <a:lnTo>
                    <a:pt x="65277" y="0"/>
                  </a:lnTo>
                  <a:lnTo>
                    <a:pt x="1882394" y="0"/>
                  </a:lnTo>
                  <a:lnTo>
                    <a:pt x="1907804" y="5129"/>
                  </a:lnTo>
                  <a:lnTo>
                    <a:pt x="1928553" y="19118"/>
                  </a:lnTo>
                  <a:lnTo>
                    <a:pt x="1942542" y="39867"/>
                  </a:lnTo>
                  <a:lnTo>
                    <a:pt x="1947672" y="65277"/>
                  </a:lnTo>
                  <a:lnTo>
                    <a:pt x="1947672" y="326389"/>
                  </a:lnTo>
                  <a:lnTo>
                    <a:pt x="1942542" y="351800"/>
                  </a:lnTo>
                  <a:lnTo>
                    <a:pt x="1928553" y="372549"/>
                  </a:lnTo>
                  <a:lnTo>
                    <a:pt x="1907804" y="386538"/>
                  </a:lnTo>
                  <a:lnTo>
                    <a:pt x="1882394" y="391667"/>
                  </a:lnTo>
                  <a:lnTo>
                    <a:pt x="65277" y="391667"/>
                  </a:lnTo>
                  <a:lnTo>
                    <a:pt x="39867" y="386538"/>
                  </a:lnTo>
                  <a:lnTo>
                    <a:pt x="19118" y="372549"/>
                  </a:lnTo>
                  <a:lnTo>
                    <a:pt x="5129" y="351800"/>
                  </a:lnTo>
                  <a:lnTo>
                    <a:pt x="0" y="326389"/>
                  </a:lnTo>
                  <a:lnTo>
                    <a:pt x="0" y="6527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5311887" y="1662899"/>
            <a:ext cx="1064260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latin typeface="Calibri"/>
                <a:cs typeface="Calibri"/>
              </a:rPr>
              <a:t>YCC/CIRA/YDI</a:t>
            </a:r>
            <a:endParaRPr sz="1100" b="1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Board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Directors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7540752" y="2182369"/>
            <a:ext cx="1819910" cy="530860"/>
          </a:xfrm>
          <a:custGeom>
            <a:avLst/>
            <a:gdLst/>
            <a:ahLst/>
            <a:cxnLst/>
            <a:rect l="l" t="t" r="r" b="b"/>
            <a:pathLst>
              <a:path w="1819909" h="530860">
                <a:moveTo>
                  <a:pt x="0" y="88391"/>
                </a:moveTo>
                <a:lnTo>
                  <a:pt x="6946" y="53985"/>
                </a:lnTo>
                <a:lnTo>
                  <a:pt x="25888" y="25888"/>
                </a:lnTo>
                <a:lnTo>
                  <a:pt x="53985" y="6946"/>
                </a:lnTo>
                <a:lnTo>
                  <a:pt x="88392" y="0"/>
                </a:lnTo>
                <a:lnTo>
                  <a:pt x="1731264" y="0"/>
                </a:lnTo>
                <a:lnTo>
                  <a:pt x="1765670" y="6946"/>
                </a:lnTo>
                <a:lnTo>
                  <a:pt x="1793767" y="25888"/>
                </a:lnTo>
                <a:lnTo>
                  <a:pt x="1812709" y="53985"/>
                </a:lnTo>
                <a:lnTo>
                  <a:pt x="1819656" y="88391"/>
                </a:lnTo>
                <a:lnTo>
                  <a:pt x="1819656" y="441959"/>
                </a:lnTo>
                <a:lnTo>
                  <a:pt x="1812709" y="476366"/>
                </a:lnTo>
                <a:lnTo>
                  <a:pt x="1793767" y="504463"/>
                </a:lnTo>
                <a:lnTo>
                  <a:pt x="1765670" y="523405"/>
                </a:lnTo>
                <a:lnTo>
                  <a:pt x="1731264" y="530351"/>
                </a:lnTo>
                <a:lnTo>
                  <a:pt x="88392" y="530351"/>
                </a:lnTo>
                <a:lnTo>
                  <a:pt x="53985" y="523405"/>
                </a:lnTo>
                <a:lnTo>
                  <a:pt x="25888" y="504463"/>
                </a:lnTo>
                <a:lnTo>
                  <a:pt x="6946" y="476366"/>
                </a:lnTo>
                <a:lnTo>
                  <a:pt x="0" y="441959"/>
                </a:lnTo>
                <a:lnTo>
                  <a:pt x="0" y="88391"/>
                </a:lnTo>
                <a:close/>
              </a:path>
            </a:pathLst>
          </a:custGeom>
          <a:ln w="12700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7116567" y="2258115"/>
            <a:ext cx="2094230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22909" algn="l"/>
                <a:tab pos="586105" algn="l"/>
              </a:tabLst>
            </a:pPr>
            <a:r>
              <a:rPr sz="1100" b="1" u="dash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r>
              <a:rPr sz="1100" b="1" dirty="0">
                <a:latin typeface="Calibri"/>
                <a:cs typeface="Calibri"/>
              </a:rPr>
              <a:t>	York</a:t>
            </a:r>
            <a:r>
              <a:rPr sz="1100" b="1" spc="-3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Care</a:t>
            </a:r>
            <a:r>
              <a:rPr sz="1100" b="1" spc="-4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Foundation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b="1" spc="-20" dirty="0">
                <a:latin typeface="Calibri"/>
                <a:cs typeface="Calibri"/>
              </a:rPr>
              <a:t>Inc.</a:t>
            </a:r>
            <a:endParaRPr sz="1100" dirty="0">
              <a:latin typeface="Calibri"/>
              <a:cs typeface="Calibri"/>
            </a:endParaRPr>
          </a:p>
          <a:p>
            <a:pPr marL="814705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Board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Directors</a:t>
            </a:r>
            <a:endParaRPr sz="1100" dirty="0">
              <a:latin typeface="Calibri"/>
              <a:cs typeface="Calibri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316867" y="5905247"/>
            <a:ext cx="2327910" cy="317500"/>
            <a:chOff x="316867" y="5905247"/>
            <a:chExt cx="2327910" cy="317500"/>
          </a:xfrm>
        </p:grpSpPr>
        <p:sp>
          <p:nvSpPr>
            <p:cNvPr id="56" name="object 56"/>
            <p:cNvSpPr/>
            <p:nvPr/>
          </p:nvSpPr>
          <p:spPr>
            <a:xfrm>
              <a:off x="320042" y="6063996"/>
              <a:ext cx="146050" cy="0"/>
            </a:xfrm>
            <a:custGeom>
              <a:avLst/>
              <a:gdLst/>
              <a:ahLst/>
              <a:cxnLst/>
              <a:rect l="l" t="t" r="r" b="b"/>
              <a:pathLst>
                <a:path w="146050">
                  <a:moveTo>
                    <a:pt x="145961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466343" y="5911597"/>
              <a:ext cx="2171700" cy="304800"/>
            </a:xfrm>
            <a:custGeom>
              <a:avLst/>
              <a:gdLst/>
              <a:ahLst/>
              <a:cxnLst/>
              <a:rect l="l" t="t" r="r" b="b"/>
              <a:pathLst>
                <a:path w="2171700" h="304800">
                  <a:moveTo>
                    <a:pt x="0" y="50800"/>
                  </a:moveTo>
                  <a:lnTo>
                    <a:pt x="3992" y="31027"/>
                  </a:lnTo>
                  <a:lnTo>
                    <a:pt x="14879" y="14879"/>
                  </a:lnTo>
                  <a:lnTo>
                    <a:pt x="31027" y="3992"/>
                  </a:lnTo>
                  <a:lnTo>
                    <a:pt x="50800" y="0"/>
                  </a:lnTo>
                  <a:lnTo>
                    <a:pt x="2120900" y="0"/>
                  </a:lnTo>
                  <a:lnTo>
                    <a:pt x="2140672" y="3992"/>
                  </a:lnTo>
                  <a:lnTo>
                    <a:pt x="2156820" y="14879"/>
                  </a:lnTo>
                  <a:lnTo>
                    <a:pt x="2167707" y="31027"/>
                  </a:lnTo>
                  <a:lnTo>
                    <a:pt x="2171700" y="50800"/>
                  </a:lnTo>
                  <a:lnTo>
                    <a:pt x="2171700" y="254000"/>
                  </a:lnTo>
                  <a:lnTo>
                    <a:pt x="2167707" y="273772"/>
                  </a:lnTo>
                  <a:lnTo>
                    <a:pt x="2156820" y="289920"/>
                  </a:lnTo>
                  <a:lnTo>
                    <a:pt x="2140672" y="300807"/>
                  </a:lnTo>
                  <a:lnTo>
                    <a:pt x="2120900" y="304800"/>
                  </a:lnTo>
                  <a:lnTo>
                    <a:pt x="50800" y="304800"/>
                  </a:lnTo>
                  <a:lnTo>
                    <a:pt x="31027" y="300807"/>
                  </a:lnTo>
                  <a:lnTo>
                    <a:pt x="14879" y="289920"/>
                  </a:lnTo>
                  <a:lnTo>
                    <a:pt x="3992" y="273772"/>
                  </a:lnTo>
                  <a:lnTo>
                    <a:pt x="0" y="254000"/>
                  </a:lnTo>
                  <a:lnTo>
                    <a:pt x="0" y="5080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480133" y="5530493"/>
            <a:ext cx="2415467" cy="60465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2075" marR="511809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Unit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Coordinator, </a:t>
            </a:r>
            <a:r>
              <a:rPr sz="1000" dirty="0">
                <a:latin typeface="Calibri"/>
                <a:cs typeface="Calibri"/>
              </a:rPr>
              <a:t>Birch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Grove</a:t>
            </a:r>
            <a:r>
              <a:rPr lang="en-CA" sz="1000" spc="-20" dirty="0">
                <a:latin typeface="Calibri"/>
                <a:cs typeface="Calibri"/>
              </a:rPr>
              <a:t> &amp; T2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lang="en-CA" sz="1000" spc="-20" dirty="0">
                <a:latin typeface="Calibri"/>
                <a:cs typeface="Calibri"/>
              </a:rPr>
              <a:t>Melanie Castillo</a:t>
            </a:r>
            <a:endParaRPr sz="1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850" dirty="0">
              <a:latin typeface="Calibri"/>
              <a:cs typeface="Calibri"/>
            </a:endParaRPr>
          </a:p>
          <a:p>
            <a:pPr marL="92075">
              <a:lnSpc>
                <a:spcPct val="100000"/>
              </a:lnSpc>
            </a:pPr>
            <a:r>
              <a:rPr sz="1000" spc="-10" dirty="0">
                <a:latin typeface="Calibri"/>
                <a:cs typeface="Calibri"/>
              </a:rPr>
              <a:t>Rehabilitation</a:t>
            </a:r>
            <a:r>
              <a:rPr lang="en-CA" sz="1000" spc="-10" dirty="0">
                <a:latin typeface="Calibri"/>
                <a:cs typeface="Calibri"/>
              </a:rPr>
              <a:t> Staff</a:t>
            </a:r>
            <a:endParaRPr sz="1000" dirty="0">
              <a:latin typeface="Calibri"/>
              <a:cs typeface="Calibri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309247" y="6261863"/>
            <a:ext cx="2335530" cy="317500"/>
            <a:chOff x="309247" y="6261863"/>
            <a:chExt cx="2335530" cy="317500"/>
          </a:xfrm>
        </p:grpSpPr>
        <p:sp>
          <p:nvSpPr>
            <p:cNvPr id="60" name="object 60"/>
            <p:cNvSpPr/>
            <p:nvPr/>
          </p:nvSpPr>
          <p:spPr>
            <a:xfrm>
              <a:off x="312422" y="6412991"/>
              <a:ext cx="146050" cy="0"/>
            </a:xfrm>
            <a:custGeom>
              <a:avLst/>
              <a:gdLst/>
              <a:ahLst/>
              <a:cxnLst/>
              <a:rect l="l" t="t" r="r" b="b"/>
              <a:pathLst>
                <a:path w="146050">
                  <a:moveTo>
                    <a:pt x="145961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466344" y="6268213"/>
              <a:ext cx="2171700" cy="304800"/>
            </a:xfrm>
            <a:custGeom>
              <a:avLst/>
              <a:gdLst/>
              <a:ahLst/>
              <a:cxnLst/>
              <a:rect l="l" t="t" r="r" b="b"/>
              <a:pathLst>
                <a:path w="2171700" h="304800">
                  <a:moveTo>
                    <a:pt x="0" y="50800"/>
                  </a:moveTo>
                  <a:lnTo>
                    <a:pt x="3992" y="31027"/>
                  </a:lnTo>
                  <a:lnTo>
                    <a:pt x="14879" y="14879"/>
                  </a:lnTo>
                  <a:lnTo>
                    <a:pt x="31027" y="3992"/>
                  </a:lnTo>
                  <a:lnTo>
                    <a:pt x="50800" y="0"/>
                  </a:lnTo>
                  <a:lnTo>
                    <a:pt x="2120900" y="0"/>
                  </a:lnTo>
                  <a:lnTo>
                    <a:pt x="2140672" y="3992"/>
                  </a:lnTo>
                  <a:lnTo>
                    <a:pt x="2156820" y="14879"/>
                  </a:lnTo>
                  <a:lnTo>
                    <a:pt x="2167707" y="31027"/>
                  </a:lnTo>
                  <a:lnTo>
                    <a:pt x="2171700" y="50800"/>
                  </a:lnTo>
                  <a:lnTo>
                    <a:pt x="2171700" y="254000"/>
                  </a:lnTo>
                  <a:lnTo>
                    <a:pt x="2167707" y="273772"/>
                  </a:lnTo>
                  <a:lnTo>
                    <a:pt x="2156820" y="289920"/>
                  </a:lnTo>
                  <a:lnTo>
                    <a:pt x="2140672" y="300807"/>
                  </a:lnTo>
                  <a:lnTo>
                    <a:pt x="2120900" y="304800"/>
                  </a:lnTo>
                  <a:lnTo>
                    <a:pt x="50800" y="304800"/>
                  </a:lnTo>
                  <a:lnTo>
                    <a:pt x="31027" y="300807"/>
                  </a:lnTo>
                  <a:lnTo>
                    <a:pt x="14879" y="289920"/>
                  </a:lnTo>
                  <a:lnTo>
                    <a:pt x="3992" y="273772"/>
                  </a:lnTo>
                  <a:lnTo>
                    <a:pt x="0" y="254000"/>
                  </a:lnTo>
                  <a:lnTo>
                    <a:pt x="0" y="5080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" name="object 62"/>
          <p:cNvSpPr txBox="1"/>
          <p:nvPr/>
        </p:nvSpPr>
        <p:spPr>
          <a:xfrm>
            <a:off x="480133" y="6324446"/>
            <a:ext cx="214439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Nursing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Unit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Clerks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6995159" y="4256533"/>
            <a:ext cx="1722120" cy="544195"/>
          </a:xfrm>
          <a:custGeom>
            <a:avLst/>
            <a:gdLst/>
            <a:ahLst/>
            <a:cxnLst/>
            <a:rect l="l" t="t" r="r" b="b"/>
            <a:pathLst>
              <a:path w="1722120" h="544195">
                <a:moveTo>
                  <a:pt x="0" y="90677"/>
                </a:moveTo>
                <a:lnTo>
                  <a:pt x="7126" y="55383"/>
                </a:lnTo>
                <a:lnTo>
                  <a:pt x="26560" y="26560"/>
                </a:lnTo>
                <a:lnTo>
                  <a:pt x="55383" y="7126"/>
                </a:lnTo>
                <a:lnTo>
                  <a:pt x="90678" y="0"/>
                </a:lnTo>
                <a:lnTo>
                  <a:pt x="1631442" y="0"/>
                </a:lnTo>
                <a:lnTo>
                  <a:pt x="1666736" y="7126"/>
                </a:lnTo>
                <a:lnTo>
                  <a:pt x="1695559" y="26560"/>
                </a:lnTo>
                <a:lnTo>
                  <a:pt x="1714993" y="55383"/>
                </a:lnTo>
                <a:lnTo>
                  <a:pt x="1722120" y="90677"/>
                </a:lnTo>
                <a:lnTo>
                  <a:pt x="1722120" y="453389"/>
                </a:lnTo>
                <a:lnTo>
                  <a:pt x="1714993" y="488684"/>
                </a:lnTo>
                <a:lnTo>
                  <a:pt x="1695559" y="517507"/>
                </a:lnTo>
                <a:lnTo>
                  <a:pt x="1666736" y="536941"/>
                </a:lnTo>
                <a:lnTo>
                  <a:pt x="1631442" y="544067"/>
                </a:lnTo>
                <a:lnTo>
                  <a:pt x="90678" y="544067"/>
                </a:lnTo>
                <a:lnTo>
                  <a:pt x="55383" y="536941"/>
                </a:lnTo>
                <a:lnTo>
                  <a:pt x="26560" y="517507"/>
                </a:lnTo>
                <a:lnTo>
                  <a:pt x="7126" y="488684"/>
                </a:lnTo>
                <a:lnTo>
                  <a:pt x="0" y="453389"/>
                </a:lnTo>
                <a:lnTo>
                  <a:pt x="0" y="9067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7045334" y="4232417"/>
            <a:ext cx="1598469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Infection</a:t>
            </a:r>
            <a:r>
              <a:rPr sz="1200" b="1" spc="-6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Control </a:t>
            </a:r>
            <a:r>
              <a:rPr sz="1200" b="1" dirty="0">
                <a:latin typeface="Calibri"/>
                <a:cs typeface="Calibri"/>
              </a:rPr>
              <a:t>Resource</a:t>
            </a:r>
            <a:r>
              <a:rPr sz="1200" b="1" spc="-45" dirty="0">
                <a:latin typeface="Calibri"/>
                <a:cs typeface="Calibri"/>
              </a:rPr>
              <a:t> </a:t>
            </a:r>
            <a:r>
              <a:rPr sz="1200" b="1" spc="-20" dirty="0">
                <a:latin typeface="Calibri"/>
                <a:cs typeface="Calibri"/>
              </a:rPr>
              <a:t>Nurse </a:t>
            </a:r>
            <a:endParaRPr lang="en-CA" sz="1200" b="1" spc="-20" dirty="0">
              <a:latin typeface="Calibri"/>
              <a:cs typeface="Calibri"/>
            </a:endParaRPr>
          </a:p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lang="en-CA" sz="1200" spc="-20" dirty="0">
                <a:latin typeface="Calibri"/>
                <a:cs typeface="Calibri"/>
              </a:rPr>
              <a:t>Rose Chase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7856219" y="402335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454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/>
          <p:nvPr/>
        </p:nvSpPr>
        <p:spPr>
          <a:xfrm>
            <a:off x="10454430" y="6323082"/>
            <a:ext cx="113855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5"/>
              </a:spcBef>
            </a:pPr>
            <a:r>
              <a:rPr sz="1050" spc="-10" dirty="0">
                <a:latin typeface="Calibri"/>
                <a:cs typeface="Calibri"/>
              </a:rPr>
              <a:t>Organizational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Chart</a:t>
            </a:r>
            <a:endParaRPr sz="1050" dirty="0">
              <a:latin typeface="Calibri"/>
              <a:cs typeface="Calibri"/>
            </a:endParaRPr>
          </a:p>
          <a:p>
            <a:pPr marR="5715" algn="r">
              <a:lnSpc>
                <a:spcPct val="100000"/>
              </a:lnSpc>
            </a:pPr>
            <a:r>
              <a:rPr lang="en-CA" sz="1050" dirty="0">
                <a:latin typeface="Calibri"/>
                <a:cs typeface="Calibri"/>
              </a:rPr>
              <a:t>November 2023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972980" y="1360932"/>
            <a:ext cx="10246360" cy="15240"/>
          </a:xfrm>
          <a:custGeom>
            <a:avLst/>
            <a:gdLst/>
            <a:ahLst/>
            <a:cxnLst/>
            <a:rect l="l" t="t" r="r" b="b"/>
            <a:pathLst>
              <a:path w="10246360" h="15240">
                <a:moveTo>
                  <a:pt x="10245852" y="0"/>
                </a:moveTo>
                <a:lnTo>
                  <a:pt x="0" y="0"/>
                </a:lnTo>
                <a:lnTo>
                  <a:pt x="0" y="15240"/>
                </a:lnTo>
                <a:lnTo>
                  <a:pt x="10245852" y="15240"/>
                </a:lnTo>
                <a:lnTo>
                  <a:pt x="102458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0" y="215079"/>
            <a:ext cx="121920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Adobe Devanagari"/>
                <a:cs typeface="Adobe Devanagari"/>
              </a:rPr>
              <a:t>The</a:t>
            </a:r>
            <a:r>
              <a:rPr sz="4800" spc="-20" dirty="0">
                <a:latin typeface="Adobe Devanagari"/>
                <a:cs typeface="Adobe Devanagari"/>
              </a:rPr>
              <a:t> </a:t>
            </a:r>
            <a:r>
              <a:rPr sz="4800" dirty="0">
                <a:latin typeface="Adobe Devanagari"/>
                <a:cs typeface="Adobe Devanagari"/>
              </a:rPr>
              <a:t>Organizational</a:t>
            </a:r>
            <a:r>
              <a:rPr sz="4800" spc="-30" dirty="0">
                <a:latin typeface="Adobe Devanagari"/>
                <a:cs typeface="Adobe Devanagari"/>
              </a:rPr>
              <a:t> </a:t>
            </a:r>
            <a:r>
              <a:rPr sz="4800" dirty="0">
                <a:latin typeface="Adobe Devanagari"/>
                <a:cs typeface="Adobe Devanagari"/>
              </a:rPr>
              <a:t>Structure</a:t>
            </a:r>
            <a:r>
              <a:rPr sz="4800" spc="-5" dirty="0">
                <a:latin typeface="Adobe Devanagari"/>
                <a:cs typeface="Adobe Devanagari"/>
              </a:rPr>
              <a:t> </a:t>
            </a:r>
            <a:r>
              <a:rPr sz="4800" dirty="0">
                <a:latin typeface="Adobe Devanagari"/>
                <a:cs typeface="Adobe Devanagari"/>
              </a:rPr>
              <a:t>–</a:t>
            </a:r>
            <a:r>
              <a:rPr sz="4800" spc="-20" dirty="0">
                <a:latin typeface="Adobe Devanagari"/>
                <a:cs typeface="Adobe Devanagari"/>
              </a:rPr>
              <a:t> </a:t>
            </a:r>
            <a:r>
              <a:rPr sz="4800" dirty="0">
                <a:latin typeface="Adobe Devanagari"/>
                <a:cs typeface="Adobe Devanagari"/>
              </a:rPr>
              <a:t>Care</a:t>
            </a:r>
            <a:r>
              <a:rPr sz="4800" spc="10" dirty="0">
                <a:latin typeface="Adobe Devanagari"/>
                <a:cs typeface="Adobe Devanagari"/>
              </a:rPr>
              <a:t> </a:t>
            </a:r>
            <a:r>
              <a:rPr sz="4800" spc="-10" dirty="0">
                <a:latin typeface="Adobe Devanagari"/>
                <a:cs typeface="Adobe Devanagari"/>
              </a:rPr>
              <a:t>Services</a:t>
            </a:r>
            <a:endParaRPr sz="4800" dirty="0">
              <a:latin typeface="Adobe Devanagari"/>
              <a:cs typeface="Adobe Devanagari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3EBCF8F-49B1-5576-C4DA-4AE8BE657270}"/>
              </a:ext>
            </a:extLst>
          </p:cNvPr>
          <p:cNvSpPr txBox="1"/>
          <p:nvPr/>
        </p:nvSpPr>
        <p:spPr>
          <a:xfrm>
            <a:off x="2808732" y="2749297"/>
            <a:ext cx="2830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+mn-lt"/>
              </a:rPr>
              <a:t>Executive Assistant &amp; Board Coordinator</a:t>
            </a:r>
          </a:p>
          <a:p>
            <a:pPr algn="ctr"/>
            <a:r>
              <a:rPr lang="en-CA" sz="1200" dirty="0">
                <a:latin typeface="+mn-lt"/>
              </a:rPr>
              <a:t>Jennifer Vos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209EEC5-31C4-60FC-E25C-DD58253204E3}"/>
              </a:ext>
            </a:extLst>
          </p:cNvPr>
          <p:cNvSpPr txBox="1"/>
          <p:nvPr/>
        </p:nvSpPr>
        <p:spPr>
          <a:xfrm>
            <a:off x="4307322" y="3251817"/>
            <a:ext cx="3200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b="1" dirty="0">
                <a:latin typeface="+mn-lt"/>
              </a:rPr>
              <a:t>Vice President Care Services &amp; Quality</a:t>
            </a:r>
          </a:p>
          <a:p>
            <a:pPr algn="ctr"/>
            <a:r>
              <a:rPr lang="en-CA" sz="1200" dirty="0">
                <a:latin typeface="+mn-lt"/>
              </a:rPr>
              <a:t>Jamie Roy</a:t>
            </a:r>
          </a:p>
        </p:txBody>
      </p:sp>
      <p:sp>
        <p:nvSpPr>
          <p:cNvPr id="48" name="object 39">
            <a:extLst>
              <a:ext uri="{FF2B5EF4-FFF2-40B4-BE49-F238E27FC236}">
                <a16:creationId xmlns:a16="http://schemas.microsoft.com/office/drawing/2014/main" id="{1A657C55-6660-4C34-1841-EEF2E1C1D0CF}"/>
              </a:ext>
            </a:extLst>
          </p:cNvPr>
          <p:cNvSpPr txBox="1"/>
          <p:nvPr/>
        </p:nvSpPr>
        <p:spPr>
          <a:xfrm>
            <a:off x="3579110" y="5177537"/>
            <a:ext cx="2144395" cy="486672"/>
          </a:xfrm>
          <a:prstGeom prst="rect">
            <a:avLst/>
          </a:prstGeom>
        </p:spPr>
        <p:txBody>
          <a:bodyPr vert="horz" wrap="none" lIns="0" tIns="12065" rIns="0" bIns="0" rtlCol="0">
            <a:noAutofit/>
          </a:bodyPr>
          <a:lstStyle/>
          <a:p>
            <a:pPr marL="92710" marR="700405">
              <a:lnSpc>
                <a:spcPct val="100000"/>
              </a:lnSpc>
              <a:spcBef>
                <a:spcPts val="95"/>
              </a:spcBef>
            </a:pPr>
            <a:r>
              <a:rPr lang="en-US" sz="1000" spc="-10" dirty="0">
                <a:latin typeface="Calibri"/>
                <a:cs typeface="Calibri"/>
              </a:rPr>
              <a:t>Adult Day Program &amp; Hawkins House</a:t>
            </a:r>
          </a:p>
          <a:p>
            <a:pPr marL="92710" marR="700405">
              <a:lnSpc>
                <a:spcPct val="100000"/>
              </a:lnSpc>
              <a:spcBef>
                <a:spcPts val="95"/>
              </a:spcBef>
            </a:pPr>
            <a:r>
              <a:rPr lang="en-US" sz="1000" spc="-10" dirty="0">
                <a:latin typeface="Calibri"/>
                <a:cs typeface="Calibri"/>
              </a:rPr>
              <a:t>Candace Purcell</a:t>
            </a:r>
            <a:endParaRPr sz="1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-48657"/>
            <a:ext cx="12191999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Residents,</a:t>
            </a:r>
            <a:r>
              <a:rPr spc="10" dirty="0"/>
              <a:t> </a:t>
            </a:r>
            <a:r>
              <a:rPr dirty="0"/>
              <a:t>Tenants,</a:t>
            </a:r>
            <a:r>
              <a:rPr spc="-20" dirty="0"/>
              <a:t> </a:t>
            </a:r>
            <a:r>
              <a:rPr dirty="0"/>
              <a:t>and</a:t>
            </a:r>
            <a:r>
              <a:rPr spc="-35" dirty="0"/>
              <a:t> </a:t>
            </a:r>
            <a:r>
              <a:rPr spc="-10" dirty="0"/>
              <a:t>Clients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0" y="791067"/>
            <a:ext cx="12191999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Adobe Devanagari"/>
                <a:cs typeface="Adobe Devanagari"/>
              </a:rPr>
              <a:t>Assessing</a:t>
            </a:r>
            <a:r>
              <a:rPr sz="4800" spc="-35" dirty="0">
                <a:latin typeface="Adobe Devanagari"/>
                <a:cs typeface="Adobe Devanagari"/>
              </a:rPr>
              <a:t> </a:t>
            </a:r>
            <a:r>
              <a:rPr sz="4800" dirty="0">
                <a:latin typeface="Adobe Devanagari"/>
                <a:cs typeface="Adobe Devanagari"/>
              </a:rPr>
              <a:t>Type</a:t>
            </a:r>
            <a:r>
              <a:rPr sz="4800" spc="-25" dirty="0">
                <a:latin typeface="Adobe Devanagari"/>
                <a:cs typeface="Adobe Devanagari"/>
              </a:rPr>
              <a:t> </a:t>
            </a:r>
            <a:r>
              <a:rPr sz="4800" dirty="0">
                <a:latin typeface="Adobe Devanagari"/>
                <a:cs typeface="Adobe Devanagari"/>
              </a:rPr>
              <a:t>of</a:t>
            </a:r>
            <a:r>
              <a:rPr sz="4800" spc="-5" dirty="0">
                <a:latin typeface="Adobe Devanagari"/>
                <a:cs typeface="Adobe Devanagari"/>
              </a:rPr>
              <a:t> </a:t>
            </a:r>
            <a:r>
              <a:rPr sz="4800" dirty="0">
                <a:latin typeface="Adobe Devanagari"/>
                <a:cs typeface="Adobe Devanagari"/>
              </a:rPr>
              <a:t>Care </a:t>
            </a:r>
            <a:r>
              <a:rPr sz="4800" spc="-10" dirty="0">
                <a:latin typeface="Adobe Devanagari"/>
                <a:cs typeface="Adobe Devanagari"/>
              </a:rPr>
              <a:t>Required</a:t>
            </a:r>
            <a:endParaRPr sz="4800" dirty="0">
              <a:latin typeface="Adobe Devanagari"/>
              <a:cs typeface="Adobe Devanagari"/>
            </a:endParaRPr>
          </a:p>
        </p:txBody>
      </p:sp>
      <p:sp>
        <p:nvSpPr>
          <p:cNvPr id="4" name="object 4"/>
          <p:cNvSpPr/>
          <p:nvPr/>
        </p:nvSpPr>
        <p:spPr>
          <a:xfrm flipV="1">
            <a:off x="1524000" y="1438041"/>
            <a:ext cx="9448800" cy="59141"/>
          </a:xfrm>
          <a:custGeom>
            <a:avLst/>
            <a:gdLst/>
            <a:ahLst/>
            <a:cxnLst/>
            <a:rect l="l" t="t" r="r" b="b"/>
            <a:pathLst>
              <a:path w="7458709" h="15240">
                <a:moveTo>
                  <a:pt x="7458456" y="0"/>
                </a:moveTo>
                <a:lnTo>
                  <a:pt x="0" y="0"/>
                </a:lnTo>
                <a:lnTo>
                  <a:pt x="0" y="15240"/>
                </a:lnTo>
                <a:lnTo>
                  <a:pt x="7458456" y="15240"/>
                </a:lnTo>
                <a:lnTo>
                  <a:pt x="74584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5551932" y="2269235"/>
            <a:ext cx="6230620" cy="1925320"/>
            <a:chOff x="5551932" y="2269235"/>
            <a:chExt cx="6230620" cy="192532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51932" y="2269235"/>
              <a:ext cx="6230111" cy="85953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51932" y="3107436"/>
              <a:ext cx="6230111" cy="1086611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5757122" y="3292477"/>
            <a:ext cx="5681980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Calibri"/>
                <a:cs typeface="Calibri"/>
              </a:rPr>
              <a:t>Clients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may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require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some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assistance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or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supervision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mobility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require </a:t>
            </a:r>
            <a:r>
              <a:rPr sz="1400" dirty="0">
                <a:latin typeface="Calibri"/>
                <a:cs typeface="Calibri"/>
              </a:rPr>
              <a:t>more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individualized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assistance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or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supervision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24-hour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basis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personal </a:t>
            </a:r>
            <a:r>
              <a:rPr sz="1400" dirty="0">
                <a:latin typeface="Calibri"/>
                <a:cs typeface="Calibri"/>
              </a:rPr>
              <a:t>care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their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activities of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daily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living.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51932" y="4157471"/>
            <a:ext cx="6230111" cy="1086611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5757122" y="4449461"/>
            <a:ext cx="5744210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Clients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have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medically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stable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physical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or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mental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health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conditions</a:t>
            </a:r>
            <a:r>
              <a:rPr sz="1400" spc="-25" dirty="0">
                <a:latin typeface="Calibri"/>
                <a:cs typeface="Calibri"/>
              </a:rPr>
              <a:t> or </a:t>
            </a:r>
            <a:r>
              <a:rPr sz="1400" dirty="0">
                <a:latin typeface="Calibri"/>
                <a:cs typeface="Calibri"/>
              </a:rPr>
              <a:t>functional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limitation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require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assistance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supervision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24-hour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basis.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51932" y="5215128"/>
            <a:ext cx="6252971" cy="1284731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757120" y="5390070"/>
            <a:ext cx="5803900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Clients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have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difficulties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cognition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and/or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behaviour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requiring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supervision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care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24-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hour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basis.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Clients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may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display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aggressive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behaviour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toward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self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and/or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others.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Most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often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they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need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maximum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assistance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their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personal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care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activities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daily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living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often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they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also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require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medical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care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773168" y="2069592"/>
            <a:ext cx="1234440" cy="4632960"/>
            <a:chOff x="4773168" y="2069592"/>
            <a:chExt cx="1234440" cy="4632960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73168" y="2069592"/>
              <a:ext cx="1234439" cy="150418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73168" y="2973324"/>
              <a:ext cx="1234439" cy="150418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73168" y="4044696"/>
              <a:ext cx="1234439" cy="150418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73168" y="5198364"/>
              <a:ext cx="1234439" cy="1504187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5193374" y="2159339"/>
            <a:ext cx="373380" cy="4058285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5400" dirty="0">
                <a:latin typeface="Calibri"/>
                <a:cs typeface="Calibri"/>
              </a:rPr>
              <a:t>1</a:t>
            </a:r>
            <a:endParaRPr sz="5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5400" dirty="0">
                <a:latin typeface="Calibri"/>
                <a:cs typeface="Calibri"/>
              </a:rPr>
              <a:t>2</a:t>
            </a:r>
            <a:endParaRPr sz="5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955"/>
              </a:spcBef>
            </a:pPr>
            <a:r>
              <a:rPr sz="5400" dirty="0">
                <a:latin typeface="Calibri"/>
                <a:cs typeface="Calibri"/>
              </a:rPr>
              <a:t>3</a:t>
            </a:r>
            <a:endParaRPr sz="5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605"/>
              </a:spcBef>
            </a:pPr>
            <a:r>
              <a:rPr sz="5400" dirty="0">
                <a:latin typeface="Calibri"/>
                <a:cs typeface="Calibri"/>
              </a:rPr>
              <a:t>4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757123" y="1696867"/>
            <a:ext cx="5662930" cy="1202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0" algn="ctr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Calibri"/>
                <a:cs typeface="Calibri"/>
              </a:rPr>
              <a:t>The</a:t>
            </a:r>
            <a:r>
              <a:rPr sz="3600" spc="-55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four</a:t>
            </a:r>
            <a:r>
              <a:rPr sz="3600" spc="-50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levels</a:t>
            </a:r>
            <a:r>
              <a:rPr sz="3600" spc="-55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of</a:t>
            </a:r>
            <a:r>
              <a:rPr sz="3600" spc="-45" dirty="0">
                <a:latin typeface="Calibri"/>
                <a:cs typeface="Calibri"/>
              </a:rPr>
              <a:t> </a:t>
            </a:r>
            <a:r>
              <a:rPr sz="3600" spc="-20" dirty="0">
                <a:latin typeface="Calibri"/>
                <a:cs typeface="Calibri"/>
              </a:rPr>
              <a:t>care</a:t>
            </a:r>
            <a:endParaRPr sz="36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585"/>
              </a:spcBef>
            </a:pPr>
            <a:r>
              <a:rPr sz="1400" dirty="0">
                <a:latin typeface="Calibri"/>
                <a:cs typeface="Calibri"/>
              </a:rPr>
              <a:t>Clients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generally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mobile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but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require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availability of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supervision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24- </a:t>
            </a:r>
            <a:r>
              <a:rPr sz="1400" dirty="0">
                <a:latin typeface="Calibri"/>
                <a:cs typeface="Calibri"/>
              </a:rPr>
              <a:t>hour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basis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related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their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personal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care.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24919" y="1780394"/>
            <a:ext cx="4588510" cy="48295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641350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400" dirty="0">
                <a:latin typeface="Calibri"/>
                <a:cs typeface="Calibri"/>
              </a:rPr>
              <a:t>Social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Development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conducts assessments.</a:t>
            </a:r>
            <a:endParaRPr sz="2400" dirty="0">
              <a:latin typeface="Calibri"/>
              <a:cs typeface="Calibri"/>
            </a:endParaRPr>
          </a:p>
          <a:p>
            <a:pPr marL="299085" marR="87630" indent="-287020">
              <a:lnSpc>
                <a:spcPct val="100000"/>
              </a:lnSpc>
              <a:spcBef>
                <a:spcPts val="96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400" dirty="0">
                <a:latin typeface="Calibri"/>
                <a:cs typeface="Calibri"/>
              </a:rPr>
              <a:t>For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those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who</a:t>
            </a:r>
            <a:r>
              <a:rPr lang="en-US" sz="2400" spc="-35" dirty="0">
                <a:latin typeface="Calibri"/>
                <a:cs typeface="Calibri"/>
              </a:rPr>
              <a:t>se ability to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carry </a:t>
            </a:r>
            <a:r>
              <a:rPr sz="2400" dirty="0">
                <a:latin typeface="Calibri"/>
                <a:cs typeface="Calibri"/>
              </a:rPr>
              <a:t>out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normal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daily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activities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0" dirty="0">
                <a:latin typeface="Calibri"/>
                <a:cs typeface="Calibri"/>
              </a:rPr>
              <a:t>a </a:t>
            </a:r>
            <a:r>
              <a:rPr sz="2400" spc="-10" dirty="0">
                <a:latin typeface="Calibri"/>
                <a:cs typeface="Calibri"/>
              </a:rPr>
              <a:t>long-</a:t>
            </a:r>
            <a:r>
              <a:rPr sz="2400" dirty="0">
                <a:latin typeface="Calibri"/>
                <a:cs typeface="Calibri"/>
              </a:rPr>
              <a:t>term</a:t>
            </a:r>
            <a:r>
              <a:rPr sz="2400" spc="-10" dirty="0">
                <a:latin typeface="Calibri"/>
                <a:cs typeface="Calibri"/>
              </a:rPr>
              <a:t> basis</a:t>
            </a:r>
            <a:r>
              <a:rPr lang="en-US" sz="2400" spc="-10" dirty="0">
                <a:latin typeface="Calibri"/>
                <a:cs typeface="Calibri"/>
              </a:rPr>
              <a:t> is limited.</a:t>
            </a:r>
            <a:endParaRPr sz="2400" dirty="0"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spcBef>
                <a:spcPts val="96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400" dirty="0">
                <a:latin typeface="Calibri"/>
                <a:cs typeface="Calibri"/>
              </a:rPr>
              <a:t>A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standardized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assessment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criteria </a:t>
            </a:r>
            <a:r>
              <a:rPr sz="2400" dirty="0">
                <a:latin typeface="Calibri"/>
                <a:cs typeface="Calibri"/>
              </a:rPr>
              <a:t>ensures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that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all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seniors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with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long- </a:t>
            </a:r>
            <a:r>
              <a:rPr sz="2400" dirty="0">
                <a:latin typeface="Calibri"/>
                <a:cs typeface="Calibri"/>
              </a:rPr>
              <a:t>term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care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needs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have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equal </a:t>
            </a:r>
            <a:r>
              <a:rPr sz="2400" spc="-10" dirty="0">
                <a:latin typeface="Calibri"/>
                <a:cs typeface="Calibri"/>
              </a:rPr>
              <a:t>access.</a:t>
            </a:r>
            <a:endParaRPr sz="2400" dirty="0">
              <a:latin typeface="Calibri"/>
              <a:cs typeface="Calibri"/>
            </a:endParaRPr>
          </a:p>
          <a:p>
            <a:pPr marL="299085" marR="412115" indent="-287020">
              <a:lnSpc>
                <a:spcPct val="100000"/>
              </a:lnSpc>
              <a:spcBef>
                <a:spcPts val="96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400" dirty="0">
                <a:latin typeface="Calibri"/>
                <a:cs typeface="Calibri"/>
              </a:rPr>
              <a:t>Assessments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are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undertaken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to </a:t>
            </a:r>
            <a:r>
              <a:rPr sz="2400" dirty="0">
                <a:latin typeface="Calibri"/>
                <a:cs typeface="Calibri"/>
              </a:rPr>
              <a:t>determine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level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care </a:t>
            </a:r>
            <a:r>
              <a:rPr sz="2400" spc="-10" dirty="0">
                <a:latin typeface="Calibri"/>
                <a:cs typeface="Calibri"/>
              </a:rPr>
              <a:t>required.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42731" y="2165604"/>
            <a:ext cx="3851275" cy="4191000"/>
          </a:xfrm>
          <a:custGeom>
            <a:avLst/>
            <a:gdLst/>
            <a:ahLst/>
            <a:cxnLst/>
            <a:rect l="l" t="t" r="r" b="b"/>
            <a:pathLst>
              <a:path w="3851275" h="4191000">
                <a:moveTo>
                  <a:pt x="3851148" y="0"/>
                </a:moveTo>
                <a:lnTo>
                  <a:pt x="0" y="0"/>
                </a:lnTo>
                <a:lnTo>
                  <a:pt x="0" y="4191000"/>
                </a:lnTo>
                <a:lnTo>
                  <a:pt x="3851148" y="4191000"/>
                </a:lnTo>
                <a:lnTo>
                  <a:pt x="385114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04132" y="2182367"/>
            <a:ext cx="3851275" cy="4174490"/>
          </a:xfrm>
          <a:custGeom>
            <a:avLst/>
            <a:gdLst/>
            <a:ahLst/>
            <a:cxnLst/>
            <a:rect l="l" t="t" r="r" b="b"/>
            <a:pathLst>
              <a:path w="3851275" h="4174490">
                <a:moveTo>
                  <a:pt x="3851148" y="0"/>
                </a:moveTo>
                <a:lnTo>
                  <a:pt x="0" y="0"/>
                </a:lnTo>
                <a:lnTo>
                  <a:pt x="0" y="4174236"/>
                </a:lnTo>
                <a:lnTo>
                  <a:pt x="3851148" y="4174236"/>
                </a:lnTo>
                <a:lnTo>
                  <a:pt x="385114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9060" y="2165604"/>
            <a:ext cx="3851275" cy="4191000"/>
          </a:xfrm>
          <a:custGeom>
            <a:avLst/>
            <a:gdLst/>
            <a:ahLst/>
            <a:cxnLst/>
            <a:rect l="l" t="t" r="r" b="b"/>
            <a:pathLst>
              <a:path w="3851275" h="4191000">
                <a:moveTo>
                  <a:pt x="3851148" y="0"/>
                </a:moveTo>
                <a:lnTo>
                  <a:pt x="0" y="0"/>
                </a:lnTo>
                <a:lnTo>
                  <a:pt x="0" y="4191000"/>
                </a:lnTo>
                <a:lnTo>
                  <a:pt x="3851148" y="4191000"/>
                </a:lnTo>
                <a:lnTo>
                  <a:pt x="385114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0" y="-76360"/>
            <a:ext cx="121920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Residents,</a:t>
            </a:r>
            <a:r>
              <a:rPr spc="10" dirty="0"/>
              <a:t> </a:t>
            </a:r>
            <a:r>
              <a:rPr dirty="0"/>
              <a:t>Tenants,</a:t>
            </a:r>
            <a:r>
              <a:rPr spc="-20" dirty="0"/>
              <a:t> </a:t>
            </a:r>
            <a:r>
              <a:rPr dirty="0"/>
              <a:t>and</a:t>
            </a:r>
            <a:r>
              <a:rPr spc="-35" dirty="0"/>
              <a:t> </a:t>
            </a:r>
            <a:r>
              <a:rPr spc="-10" dirty="0"/>
              <a:t>Clients</a:t>
            </a:r>
          </a:p>
        </p:txBody>
      </p:sp>
      <p:sp>
        <p:nvSpPr>
          <p:cNvPr id="6" name="object 6"/>
          <p:cNvSpPr/>
          <p:nvPr/>
        </p:nvSpPr>
        <p:spPr>
          <a:xfrm>
            <a:off x="4179442" y="1408524"/>
            <a:ext cx="3832860" cy="15240"/>
          </a:xfrm>
          <a:custGeom>
            <a:avLst/>
            <a:gdLst/>
            <a:ahLst/>
            <a:cxnLst/>
            <a:rect l="l" t="t" r="r" b="b"/>
            <a:pathLst>
              <a:path w="3832859" h="15240">
                <a:moveTo>
                  <a:pt x="3832860" y="0"/>
                </a:moveTo>
                <a:lnTo>
                  <a:pt x="0" y="0"/>
                </a:lnTo>
                <a:lnTo>
                  <a:pt x="0" y="15240"/>
                </a:lnTo>
                <a:lnTo>
                  <a:pt x="3832860" y="15240"/>
                </a:lnTo>
                <a:lnTo>
                  <a:pt x="3832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9060" y="2220413"/>
            <a:ext cx="3851275" cy="3683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3525" marR="225425" indent="-1720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64160" algn="l"/>
              </a:tabLst>
            </a:pPr>
            <a:r>
              <a:rPr sz="1600" spc="-10" dirty="0">
                <a:latin typeface="Calibri"/>
                <a:cs typeface="Calibri"/>
              </a:rPr>
              <a:t>In-</a:t>
            </a:r>
            <a:r>
              <a:rPr sz="1600" dirty="0">
                <a:latin typeface="Calibri"/>
                <a:cs typeface="Calibri"/>
              </a:rPr>
              <a:t>home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support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services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consist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of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non- </a:t>
            </a:r>
            <a:r>
              <a:rPr sz="1600" spc="-10" dirty="0">
                <a:latin typeface="Calibri"/>
                <a:cs typeface="Calibri"/>
              </a:rPr>
              <a:t>professional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assistance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with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personal </a:t>
            </a:r>
            <a:r>
              <a:rPr sz="1600" dirty="0">
                <a:latin typeface="Calibri"/>
                <a:cs typeface="Calibri"/>
              </a:rPr>
              <a:t>care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needs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such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as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help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with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dressing, </a:t>
            </a:r>
            <a:r>
              <a:rPr sz="1600" dirty="0">
                <a:latin typeface="Calibri"/>
                <a:cs typeface="Calibri"/>
              </a:rPr>
              <a:t>bathing,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grooming;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assistance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with </a:t>
            </a:r>
            <a:r>
              <a:rPr sz="1600" spc="-10" dirty="0">
                <a:latin typeface="Calibri"/>
                <a:cs typeface="Calibri"/>
              </a:rPr>
              <a:t>housekeeping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tasks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which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may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include </a:t>
            </a:r>
            <a:r>
              <a:rPr sz="1600" dirty="0">
                <a:latin typeface="Calibri"/>
                <a:cs typeface="Calibri"/>
              </a:rPr>
              <a:t>activities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such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as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cleaning,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laundry,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meal </a:t>
            </a:r>
            <a:r>
              <a:rPr sz="1600" spc="-10" dirty="0">
                <a:latin typeface="Calibri"/>
                <a:cs typeface="Calibri"/>
              </a:rPr>
              <a:t>preparation,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respite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care.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1550">
              <a:latin typeface="Calibri"/>
              <a:cs typeface="Calibri"/>
            </a:endParaRPr>
          </a:p>
          <a:p>
            <a:pPr marL="263525" marR="240029" indent="-172720">
              <a:lnSpc>
                <a:spcPct val="100000"/>
              </a:lnSpc>
              <a:buFont typeface="Arial"/>
              <a:buChar char="•"/>
              <a:tabLst>
                <a:tab pos="264160" algn="l"/>
              </a:tabLst>
            </a:pPr>
            <a:r>
              <a:rPr sz="1600" dirty="0">
                <a:latin typeface="Calibri"/>
                <a:cs typeface="Calibri"/>
              </a:rPr>
              <a:t>These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services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are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provided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largely </a:t>
            </a:r>
            <a:r>
              <a:rPr sz="1600" dirty="0">
                <a:latin typeface="Calibri"/>
                <a:cs typeface="Calibri"/>
              </a:rPr>
              <a:t>through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third-</a:t>
            </a:r>
            <a:r>
              <a:rPr sz="1600" dirty="0">
                <a:latin typeface="Calibri"/>
                <a:cs typeface="Calibri"/>
              </a:rPr>
              <a:t>party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contracts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with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home </a:t>
            </a:r>
            <a:r>
              <a:rPr sz="1600" dirty="0">
                <a:latin typeface="Calibri"/>
                <a:cs typeface="Calibri"/>
              </a:rPr>
              <a:t>support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agencies.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1550">
              <a:latin typeface="Calibri"/>
              <a:cs typeface="Calibri"/>
            </a:endParaRPr>
          </a:p>
          <a:p>
            <a:pPr marL="263525" marR="340360" indent="-172720">
              <a:lnSpc>
                <a:spcPct val="100000"/>
              </a:lnSpc>
              <a:buFont typeface="Arial"/>
              <a:buChar char="•"/>
              <a:tabLst>
                <a:tab pos="264160" algn="l"/>
              </a:tabLst>
            </a:pPr>
            <a:r>
              <a:rPr sz="1600" spc="-10" dirty="0">
                <a:latin typeface="Calibri"/>
                <a:cs typeface="Calibri"/>
              </a:rPr>
              <a:t>Currently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Social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Development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provides assistance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to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about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4,700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seniors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who </a:t>
            </a:r>
            <a:r>
              <a:rPr sz="1600" dirty="0">
                <a:latin typeface="Calibri"/>
                <a:cs typeface="Calibri"/>
              </a:rPr>
              <a:t>are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receiving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in-</a:t>
            </a:r>
            <a:r>
              <a:rPr sz="1600" dirty="0">
                <a:latin typeface="Calibri"/>
                <a:cs typeface="Calibri"/>
              </a:rPr>
              <a:t>home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support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services.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9060" y="1645920"/>
            <a:ext cx="3851275" cy="475615"/>
          </a:xfrm>
          <a:custGeom>
            <a:avLst/>
            <a:gdLst/>
            <a:ahLst/>
            <a:cxnLst/>
            <a:rect l="l" t="t" r="r" b="b"/>
            <a:pathLst>
              <a:path w="3851275" h="475614">
                <a:moveTo>
                  <a:pt x="3851148" y="0"/>
                </a:moveTo>
                <a:lnTo>
                  <a:pt x="0" y="0"/>
                </a:lnTo>
                <a:lnTo>
                  <a:pt x="0" y="475488"/>
                </a:lnTo>
                <a:lnTo>
                  <a:pt x="3851148" y="475488"/>
                </a:lnTo>
                <a:lnTo>
                  <a:pt x="3851148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142731" y="1645920"/>
            <a:ext cx="3851275" cy="475615"/>
          </a:xfrm>
          <a:custGeom>
            <a:avLst/>
            <a:gdLst/>
            <a:ahLst/>
            <a:cxnLst/>
            <a:rect l="l" t="t" r="r" b="b"/>
            <a:pathLst>
              <a:path w="3851275" h="475614">
                <a:moveTo>
                  <a:pt x="3851148" y="0"/>
                </a:moveTo>
                <a:lnTo>
                  <a:pt x="0" y="0"/>
                </a:lnTo>
                <a:lnTo>
                  <a:pt x="0" y="475488"/>
                </a:lnTo>
                <a:lnTo>
                  <a:pt x="3851148" y="475488"/>
                </a:lnTo>
                <a:lnTo>
                  <a:pt x="3851148" y="0"/>
                </a:lnTo>
                <a:close/>
              </a:path>
            </a:pathLst>
          </a:custGeom>
          <a:solidFill>
            <a:srgbClr val="1F4E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0" y="604180"/>
            <a:ext cx="12192000" cy="911788"/>
          </a:xfrm>
          <a:prstGeom prst="rect">
            <a:avLst/>
          </a:prstGeom>
        </p:spPr>
        <p:txBody>
          <a:bodyPr vert="horz" wrap="square" lIns="0" tIns="171450" rIns="0" bIns="0" rtlCol="0">
            <a:spAutoFit/>
          </a:bodyPr>
          <a:lstStyle/>
          <a:p>
            <a:pPr marL="271780" algn="ctr">
              <a:lnSpc>
                <a:spcPct val="100000"/>
              </a:lnSpc>
              <a:spcBef>
                <a:spcPts val="1350"/>
              </a:spcBef>
            </a:pPr>
            <a:r>
              <a:rPr sz="4800" dirty="0">
                <a:latin typeface="Adobe Devanagari"/>
                <a:cs typeface="Adobe Devanagari"/>
              </a:rPr>
              <a:t>Opti</a:t>
            </a:r>
            <a:r>
              <a:rPr lang="en-CA" sz="4800" dirty="0" err="1">
                <a:latin typeface="Adobe Devanagari"/>
                <a:cs typeface="Adobe Devanagari"/>
              </a:rPr>
              <a:t>ons</a:t>
            </a:r>
            <a:r>
              <a:rPr lang="en-CA" sz="4800" spc="-30" dirty="0">
                <a:latin typeface="Adobe Devanagari"/>
                <a:cs typeface="Adobe Devanagari"/>
              </a:rPr>
              <a:t> </a:t>
            </a:r>
            <a:r>
              <a:rPr lang="en-CA" sz="4800" dirty="0">
                <a:latin typeface="Adobe Devanagari"/>
                <a:cs typeface="Adobe Devanagari"/>
              </a:rPr>
              <a:t>for</a:t>
            </a:r>
            <a:r>
              <a:rPr lang="en-CA" sz="4800" spc="-5" dirty="0">
                <a:latin typeface="Adobe Devanagari"/>
                <a:cs typeface="Adobe Devanagari"/>
              </a:rPr>
              <a:t> </a:t>
            </a:r>
            <a:r>
              <a:rPr lang="en-CA" sz="4800" spc="-20" dirty="0">
                <a:latin typeface="Adobe Devanagari"/>
                <a:cs typeface="Adobe Devanagari"/>
              </a:rPr>
              <a:t>Care</a:t>
            </a:r>
            <a:endParaRPr lang="en-US" sz="3200"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104132" y="2182367"/>
            <a:ext cx="3851275" cy="417449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340995" marR="325120" indent="-172720">
              <a:lnSpc>
                <a:spcPct val="100000"/>
              </a:lnSpc>
              <a:spcBef>
                <a:spcPts val="395"/>
              </a:spcBef>
              <a:buFont typeface="Arial"/>
              <a:buChar char="•"/>
              <a:tabLst>
                <a:tab pos="341630" algn="l"/>
              </a:tabLst>
            </a:pPr>
            <a:r>
              <a:rPr sz="1600" dirty="0">
                <a:latin typeface="Calibri"/>
                <a:cs typeface="Calibri"/>
              </a:rPr>
              <a:t>Special</a:t>
            </a:r>
            <a:r>
              <a:rPr sz="1600" spc="-7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care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homes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provide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services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to </a:t>
            </a:r>
            <a:r>
              <a:rPr sz="1600" dirty="0">
                <a:latin typeface="Calibri"/>
                <a:cs typeface="Calibri"/>
              </a:rPr>
              <a:t>seniors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who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require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low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to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moderate </a:t>
            </a:r>
            <a:r>
              <a:rPr sz="1600" dirty="0">
                <a:latin typeface="Calibri"/>
                <a:cs typeface="Calibri"/>
              </a:rPr>
              <a:t>levels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of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care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on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regular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basis.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1550">
              <a:latin typeface="Calibri"/>
              <a:cs typeface="Calibri"/>
            </a:endParaRPr>
          </a:p>
          <a:p>
            <a:pPr marL="340995" marR="149860" indent="-172720">
              <a:lnSpc>
                <a:spcPct val="100000"/>
              </a:lnSpc>
              <a:buFont typeface="Arial"/>
              <a:buChar char="•"/>
              <a:tabLst>
                <a:tab pos="341630" algn="l"/>
              </a:tabLst>
            </a:pPr>
            <a:r>
              <a:rPr sz="1600" dirty="0">
                <a:latin typeface="Calibri"/>
                <a:cs typeface="Calibri"/>
              </a:rPr>
              <a:t>There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are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425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special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care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homes </a:t>
            </a:r>
            <a:r>
              <a:rPr sz="1600" spc="-10" dirty="0">
                <a:latin typeface="Calibri"/>
                <a:cs typeface="Calibri"/>
              </a:rPr>
              <a:t>providing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residential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services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to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about </a:t>
            </a:r>
            <a:r>
              <a:rPr sz="1600" dirty="0">
                <a:latin typeface="Calibri"/>
                <a:cs typeface="Calibri"/>
              </a:rPr>
              <a:t>2,675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seniors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assessed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as</a:t>
            </a:r>
            <a:r>
              <a:rPr sz="1600" spc="-7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requiring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Level </a:t>
            </a:r>
            <a:r>
              <a:rPr sz="1600" dirty="0">
                <a:latin typeface="Calibri"/>
                <a:cs typeface="Calibri"/>
              </a:rPr>
              <a:t>1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2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care.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1550">
              <a:latin typeface="Calibri"/>
              <a:cs typeface="Calibri"/>
            </a:endParaRPr>
          </a:p>
          <a:p>
            <a:pPr marL="340995" marR="789940" indent="-172720">
              <a:lnSpc>
                <a:spcPct val="100000"/>
              </a:lnSpc>
              <a:buFont typeface="Arial"/>
              <a:buChar char="•"/>
              <a:tabLst>
                <a:tab pos="341630" algn="l"/>
              </a:tabLst>
            </a:pPr>
            <a:r>
              <a:rPr sz="1600" dirty="0">
                <a:latin typeface="Calibri"/>
                <a:cs typeface="Calibri"/>
              </a:rPr>
              <a:t>Special</a:t>
            </a:r>
            <a:r>
              <a:rPr sz="1600" spc="-7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care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homes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are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privately- operated,</a:t>
            </a:r>
            <a:r>
              <a:rPr sz="1600" spc="-25" dirty="0">
                <a:latin typeface="Calibri"/>
                <a:cs typeface="Calibri"/>
              </a:rPr>
              <a:t> for-</a:t>
            </a:r>
            <a:r>
              <a:rPr sz="1600" dirty="0">
                <a:latin typeface="Calibri"/>
                <a:cs typeface="Calibri"/>
              </a:rPr>
              <a:t>profit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facilities.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142731" y="2196030"/>
            <a:ext cx="3851275" cy="39262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7970" marR="294005" indent="-172720" algn="just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67970" algn="l"/>
              </a:tabLst>
            </a:pPr>
            <a:r>
              <a:rPr sz="1600" dirty="0">
                <a:latin typeface="Calibri"/>
                <a:cs typeface="Calibri"/>
              </a:rPr>
              <a:t>Nursing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homes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provide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service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to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those </a:t>
            </a:r>
            <a:r>
              <a:rPr sz="1600" dirty="0">
                <a:latin typeface="Calibri"/>
                <a:cs typeface="Calibri"/>
              </a:rPr>
              <a:t>whose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primary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need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is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for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nursing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care; </a:t>
            </a:r>
            <a:r>
              <a:rPr sz="1600" dirty="0">
                <a:latin typeface="Calibri"/>
                <a:cs typeface="Calibri"/>
              </a:rPr>
              <a:t>that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is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those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adults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who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are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assessed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as </a:t>
            </a:r>
            <a:r>
              <a:rPr sz="1600" dirty="0">
                <a:latin typeface="Calibri"/>
                <a:cs typeface="Calibri"/>
              </a:rPr>
              <a:t>needing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Level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3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4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care.</a:t>
            </a: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1550" dirty="0">
              <a:latin typeface="Calibri"/>
              <a:cs typeface="Calibri"/>
            </a:endParaRPr>
          </a:p>
          <a:p>
            <a:pPr marL="267970" marR="404495" indent="-172720">
              <a:lnSpc>
                <a:spcPct val="100000"/>
              </a:lnSpc>
              <a:buFont typeface="Arial"/>
              <a:buChar char="•"/>
              <a:tabLst>
                <a:tab pos="267970" algn="l"/>
              </a:tabLst>
            </a:pPr>
            <a:r>
              <a:rPr sz="1600" dirty="0">
                <a:latin typeface="Calibri"/>
                <a:cs typeface="Calibri"/>
              </a:rPr>
              <a:t>There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are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lang="en-CA" sz="1600" spc="-20" dirty="0">
                <a:latin typeface="Calibri"/>
                <a:cs typeface="Calibri"/>
              </a:rPr>
              <a:t>71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nursing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homes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in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New </a:t>
            </a:r>
            <a:r>
              <a:rPr sz="1600" dirty="0">
                <a:latin typeface="Calibri"/>
                <a:cs typeface="Calibri"/>
              </a:rPr>
              <a:t>Brunswick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serving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about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4,</a:t>
            </a:r>
            <a:r>
              <a:rPr lang="en-CA" sz="1600" dirty="0">
                <a:latin typeface="Calibri"/>
                <a:cs typeface="Calibri"/>
              </a:rPr>
              <a:t>900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adults</a:t>
            </a:r>
            <a:r>
              <a:rPr sz="1600" spc="-80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1550" dirty="0">
              <a:latin typeface="Calibri"/>
              <a:cs typeface="Calibri"/>
            </a:endParaRPr>
          </a:p>
          <a:p>
            <a:pPr marL="267970" marR="216535" indent="-172720">
              <a:lnSpc>
                <a:spcPct val="100000"/>
              </a:lnSpc>
              <a:buFont typeface="Arial"/>
              <a:buChar char="•"/>
              <a:tabLst>
                <a:tab pos="267970" algn="l"/>
              </a:tabLst>
            </a:pPr>
            <a:r>
              <a:rPr sz="1600" dirty="0">
                <a:latin typeface="Calibri"/>
                <a:cs typeface="Calibri"/>
              </a:rPr>
              <a:t>The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majority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of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nursing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homes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are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not- </a:t>
            </a:r>
            <a:r>
              <a:rPr sz="1600" spc="-25" dirty="0">
                <a:latin typeface="Calibri"/>
                <a:cs typeface="Calibri"/>
              </a:rPr>
              <a:t>for-</a:t>
            </a:r>
            <a:r>
              <a:rPr sz="1600" dirty="0">
                <a:latin typeface="Calibri"/>
                <a:cs typeface="Calibri"/>
              </a:rPr>
              <a:t>profit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organizations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that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are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privately </a:t>
            </a:r>
            <a:r>
              <a:rPr sz="1600" dirty="0">
                <a:latin typeface="Calibri"/>
                <a:cs typeface="Calibri"/>
              </a:rPr>
              <a:t>owned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operated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by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volunteer </a:t>
            </a:r>
            <a:r>
              <a:rPr sz="1600" dirty="0">
                <a:latin typeface="Calibri"/>
                <a:cs typeface="Calibri"/>
              </a:rPr>
              <a:t>board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of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directors.</a:t>
            </a: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1550" dirty="0">
              <a:latin typeface="Calibri"/>
              <a:cs typeface="Calibri"/>
            </a:endParaRPr>
          </a:p>
          <a:p>
            <a:pPr marL="267970" marR="389255" indent="-172720" algn="just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67970" algn="l"/>
              </a:tabLst>
            </a:pPr>
            <a:r>
              <a:rPr sz="1600" dirty="0">
                <a:latin typeface="Calibri"/>
                <a:cs typeface="Calibri"/>
              </a:rPr>
              <a:t>Social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admissions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may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be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used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when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a </a:t>
            </a:r>
            <a:r>
              <a:rPr sz="1600" dirty="0">
                <a:latin typeface="Calibri"/>
                <a:cs typeface="Calibri"/>
              </a:rPr>
              <a:t>person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is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requesting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to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be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with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his/her </a:t>
            </a:r>
            <a:r>
              <a:rPr sz="1600" dirty="0">
                <a:latin typeface="Calibri"/>
                <a:cs typeface="Calibri"/>
              </a:rPr>
              <a:t>spouse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or</a:t>
            </a:r>
            <a:r>
              <a:rPr sz="1600" spc="-10" dirty="0">
                <a:latin typeface="Calibri"/>
                <a:cs typeface="Calibri"/>
              </a:rPr>
              <a:t> significant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other.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B3C1E2-F26F-12F5-2C61-24E8E4D59507}"/>
              </a:ext>
            </a:extLst>
          </p:cNvPr>
          <p:cNvSpPr txBox="1"/>
          <p:nvPr/>
        </p:nvSpPr>
        <p:spPr>
          <a:xfrm>
            <a:off x="304800" y="1645920"/>
            <a:ext cx="361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In-Home Support</a:t>
            </a:r>
          </a:p>
        </p:txBody>
      </p:sp>
      <p:sp>
        <p:nvSpPr>
          <p:cNvPr id="21" name="object 9">
            <a:extLst>
              <a:ext uri="{FF2B5EF4-FFF2-40B4-BE49-F238E27FC236}">
                <a16:creationId xmlns:a16="http://schemas.microsoft.com/office/drawing/2014/main" id="{50926DFA-091B-F177-83C6-CC13C333E9B1}"/>
              </a:ext>
            </a:extLst>
          </p:cNvPr>
          <p:cNvSpPr/>
          <p:nvPr/>
        </p:nvSpPr>
        <p:spPr>
          <a:xfrm>
            <a:off x="4095622" y="1630383"/>
            <a:ext cx="3851275" cy="475615"/>
          </a:xfrm>
          <a:custGeom>
            <a:avLst/>
            <a:gdLst/>
            <a:ahLst/>
            <a:cxnLst/>
            <a:rect l="l" t="t" r="r" b="b"/>
            <a:pathLst>
              <a:path w="3851275" h="475614">
                <a:moveTo>
                  <a:pt x="3851148" y="0"/>
                </a:moveTo>
                <a:lnTo>
                  <a:pt x="0" y="0"/>
                </a:lnTo>
                <a:lnTo>
                  <a:pt x="0" y="475488"/>
                </a:lnTo>
                <a:lnTo>
                  <a:pt x="3851148" y="475488"/>
                </a:lnTo>
                <a:lnTo>
                  <a:pt x="3851148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334CB8-AA12-63C3-BD4A-3F2BEA42F290}"/>
              </a:ext>
            </a:extLst>
          </p:cNvPr>
          <p:cNvSpPr txBox="1"/>
          <p:nvPr/>
        </p:nvSpPr>
        <p:spPr>
          <a:xfrm>
            <a:off x="4105158" y="1637358"/>
            <a:ext cx="361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 Care Homes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37804C-39E4-CA0C-201C-FF245AC79122}"/>
              </a:ext>
            </a:extLst>
          </p:cNvPr>
          <p:cNvSpPr txBox="1"/>
          <p:nvPr/>
        </p:nvSpPr>
        <p:spPr>
          <a:xfrm>
            <a:off x="8297554" y="1625166"/>
            <a:ext cx="361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Nursing Homes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19677" y="1369813"/>
            <a:ext cx="6152515" cy="15240"/>
          </a:xfrm>
          <a:custGeom>
            <a:avLst/>
            <a:gdLst/>
            <a:ahLst/>
            <a:cxnLst/>
            <a:rect l="l" t="t" r="r" b="b"/>
            <a:pathLst>
              <a:path w="6152515" h="15240">
                <a:moveTo>
                  <a:pt x="6152388" y="0"/>
                </a:moveTo>
                <a:lnTo>
                  <a:pt x="0" y="0"/>
                </a:lnTo>
                <a:lnTo>
                  <a:pt x="0" y="15240"/>
                </a:lnTo>
                <a:lnTo>
                  <a:pt x="6152388" y="15240"/>
                </a:lnTo>
                <a:lnTo>
                  <a:pt x="61523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-115070"/>
            <a:ext cx="12192000" cy="1597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Residents,</a:t>
            </a:r>
            <a:r>
              <a:rPr spc="10" dirty="0"/>
              <a:t> </a:t>
            </a:r>
            <a:r>
              <a:rPr dirty="0"/>
              <a:t>Tenants,</a:t>
            </a:r>
            <a:r>
              <a:rPr spc="-20" dirty="0"/>
              <a:t> </a:t>
            </a:r>
            <a:r>
              <a:rPr dirty="0"/>
              <a:t>and</a:t>
            </a:r>
            <a:r>
              <a:rPr spc="-35" dirty="0"/>
              <a:t> </a:t>
            </a:r>
            <a:r>
              <a:rPr spc="-10" dirty="0"/>
              <a:t>Clients</a:t>
            </a:r>
          </a:p>
          <a:p>
            <a:pPr marL="1270" algn="ctr">
              <a:lnSpc>
                <a:spcPct val="100000"/>
              </a:lnSpc>
              <a:spcBef>
                <a:spcPts val="130"/>
              </a:spcBef>
            </a:pPr>
            <a:r>
              <a:rPr sz="4800" b="0" spc="-10" dirty="0">
                <a:latin typeface="Adobe Devanagari"/>
                <a:cs typeface="Adobe Devanagari"/>
              </a:rPr>
              <a:t>Long-</a:t>
            </a:r>
            <a:r>
              <a:rPr sz="4800" b="0" dirty="0">
                <a:latin typeface="Adobe Devanagari"/>
                <a:cs typeface="Adobe Devanagari"/>
              </a:rPr>
              <a:t>Term</a:t>
            </a:r>
            <a:r>
              <a:rPr sz="4800" b="0" spc="-10" dirty="0">
                <a:latin typeface="Adobe Devanagari"/>
                <a:cs typeface="Adobe Devanagari"/>
              </a:rPr>
              <a:t> </a:t>
            </a:r>
            <a:r>
              <a:rPr sz="4800" b="0" dirty="0">
                <a:latin typeface="Adobe Devanagari"/>
                <a:cs typeface="Adobe Devanagari"/>
              </a:rPr>
              <a:t>Care</a:t>
            </a:r>
            <a:r>
              <a:rPr sz="4800" b="0" spc="20" dirty="0">
                <a:latin typeface="Adobe Devanagari"/>
                <a:cs typeface="Adobe Devanagari"/>
              </a:rPr>
              <a:t> </a:t>
            </a:r>
            <a:r>
              <a:rPr sz="4800" b="0" spc="-10" dirty="0">
                <a:latin typeface="Adobe Devanagari"/>
                <a:cs typeface="Adobe Devanagari"/>
              </a:rPr>
              <a:t>Residents</a:t>
            </a:r>
            <a:endParaRPr sz="4800" dirty="0">
              <a:latin typeface="Adobe Devanagari"/>
              <a:cs typeface="Adobe Devanaga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1772" y="2093976"/>
            <a:ext cx="7182611" cy="416966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884123" y="2737265"/>
            <a:ext cx="3661410" cy="31983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400" dirty="0">
                <a:latin typeface="Calibri"/>
                <a:cs typeface="Calibri"/>
              </a:rPr>
              <a:t>216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Rooms: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90%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private,</a:t>
            </a:r>
            <a:endParaRPr sz="2400" dirty="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</a:pPr>
            <a:r>
              <a:rPr sz="2400" dirty="0">
                <a:latin typeface="Calibri"/>
                <a:cs typeface="Calibri"/>
              </a:rPr>
              <a:t>10%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semiprivate</a:t>
            </a:r>
            <a:endParaRPr sz="2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299085" algn="l"/>
              </a:tabLst>
            </a:pPr>
            <a:r>
              <a:rPr sz="2400" spc="-50" dirty="0">
                <a:latin typeface="Arial"/>
                <a:cs typeface="Arial"/>
              </a:rPr>
              <a:t>•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dirty="0">
                <a:latin typeface="Calibri"/>
                <a:cs typeface="Calibri"/>
              </a:rPr>
              <a:t>+2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Relief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Care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beds</a:t>
            </a:r>
            <a:endParaRPr sz="2400" dirty="0"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400" dirty="0">
                <a:latin typeface="Calibri"/>
                <a:cs typeface="Calibri"/>
              </a:rPr>
              <a:t>5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Units: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Birch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Grove,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60" dirty="0">
                <a:latin typeface="Calibri"/>
                <a:cs typeface="Calibri"/>
              </a:rPr>
              <a:t>Tower </a:t>
            </a:r>
            <a:r>
              <a:rPr sz="2400" dirty="0">
                <a:latin typeface="Calibri"/>
                <a:cs typeface="Calibri"/>
              </a:rPr>
              <a:t>1,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30" dirty="0">
                <a:latin typeface="Calibri"/>
                <a:cs typeface="Calibri"/>
              </a:rPr>
              <a:t>Tower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2,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30" dirty="0">
                <a:latin typeface="Calibri"/>
                <a:cs typeface="Calibri"/>
              </a:rPr>
              <a:t>Tower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3,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Dixon</a:t>
            </a:r>
            <a:endParaRPr sz="2400" dirty="0">
              <a:latin typeface="Calibri"/>
              <a:cs typeface="Calibri"/>
            </a:endParaRPr>
          </a:p>
          <a:p>
            <a:pPr marL="299085" marR="282575" indent="-28702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400" dirty="0">
                <a:latin typeface="Calibri"/>
                <a:cs typeface="Calibri"/>
              </a:rPr>
              <a:t>Pets: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cat,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lang="en-US" sz="2400" spc="-60" dirty="0">
                <a:latin typeface="Calibri"/>
                <a:cs typeface="Calibri"/>
              </a:rPr>
              <a:t>rabbit, </a:t>
            </a:r>
            <a:r>
              <a:rPr lang="en-CA" sz="2400" dirty="0">
                <a:latin typeface="Calibri"/>
                <a:cs typeface="Calibri"/>
              </a:rPr>
              <a:t>g</a:t>
            </a:r>
            <a:r>
              <a:rPr lang="en-US" sz="2400" dirty="0" err="1">
                <a:latin typeface="Calibri"/>
                <a:cs typeface="Calibri"/>
              </a:rPr>
              <a:t>uinea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pigs,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love </a:t>
            </a:r>
            <a:r>
              <a:rPr sz="2400" dirty="0">
                <a:latin typeface="Calibri"/>
                <a:cs typeface="Calibri"/>
              </a:rPr>
              <a:t>birds,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dogs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who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visit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" y="1493245"/>
            <a:ext cx="10972799" cy="45719"/>
          </a:xfrm>
          <a:custGeom>
            <a:avLst/>
            <a:gdLst/>
            <a:ahLst/>
            <a:cxnLst/>
            <a:rect l="l" t="t" r="r" b="b"/>
            <a:pathLst>
              <a:path w="8107680" h="15240">
                <a:moveTo>
                  <a:pt x="8107680" y="0"/>
                </a:moveTo>
                <a:lnTo>
                  <a:pt x="0" y="0"/>
                </a:lnTo>
                <a:lnTo>
                  <a:pt x="0" y="15240"/>
                </a:lnTo>
                <a:lnTo>
                  <a:pt x="8107680" y="15240"/>
                </a:lnTo>
                <a:lnTo>
                  <a:pt x="8107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200" y="-212812"/>
            <a:ext cx="12039600" cy="1728916"/>
          </a:xfrm>
          <a:prstGeom prst="rect">
            <a:avLst/>
          </a:prstGeom>
        </p:spPr>
        <p:txBody>
          <a:bodyPr vert="horz" wrap="square" lIns="0" tIns="1450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Residents,</a:t>
            </a:r>
            <a:r>
              <a:rPr spc="10" dirty="0"/>
              <a:t> </a:t>
            </a:r>
            <a:r>
              <a:rPr dirty="0"/>
              <a:t>Tenants,</a:t>
            </a:r>
            <a:r>
              <a:rPr spc="-20" dirty="0"/>
              <a:t> </a:t>
            </a:r>
            <a:r>
              <a:rPr dirty="0"/>
              <a:t>and</a:t>
            </a:r>
            <a:r>
              <a:rPr spc="-35" dirty="0"/>
              <a:t> </a:t>
            </a:r>
            <a:r>
              <a:rPr spc="-10" dirty="0"/>
              <a:t>Clients</a:t>
            </a:r>
          </a:p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4800" b="0" dirty="0">
                <a:latin typeface="Adobe Devanagari"/>
                <a:cs typeface="Adobe Devanagari"/>
              </a:rPr>
              <a:t>Facility</a:t>
            </a:r>
            <a:r>
              <a:rPr sz="4800" b="0" spc="-25" dirty="0">
                <a:latin typeface="Adobe Devanagari"/>
                <a:cs typeface="Adobe Devanagari"/>
              </a:rPr>
              <a:t> </a:t>
            </a:r>
            <a:r>
              <a:rPr sz="4800" b="0" dirty="0">
                <a:latin typeface="Adobe Devanagari"/>
                <a:cs typeface="Adobe Devanagari"/>
              </a:rPr>
              <a:t>Characteristics</a:t>
            </a:r>
            <a:endParaRPr sz="4800" dirty="0">
              <a:latin typeface="Adobe Devanagari"/>
              <a:cs typeface="Adobe Devanaga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8912" y="1793748"/>
            <a:ext cx="11314175" cy="485089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8318"/>
            <a:ext cx="121920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Residents,</a:t>
            </a:r>
            <a:r>
              <a:rPr spc="10" dirty="0"/>
              <a:t> </a:t>
            </a:r>
            <a:r>
              <a:rPr dirty="0"/>
              <a:t>Tenants,</a:t>
            </a:r>
            <a:r>
              <a:rPr spc="-20" dirty="0"/>
              <a:t> </a:t>
            </a:r>
            <a:r>
              <a:rPr dirty="0"/>
              <a:t>and</a:t>
            </a:r>
            <a:r>
              <a:rPr spc="-35" dirty="0"/>
              <a:t> </a:t>
            </a:r>
            <a:r>
              <a:rPr spc="-10" dirty="0"/>
              <a:t>Clients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577818" y="858042"/>
            <a:ext cx="503636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Adobe Devanagari"/>
                <a:cs typeface="Adobe Devanagari"/>
              </a:rPr>
              <a:t>Resident</a:t>
            </a:r>
            <a:r>
              <a:rPr sz="4800" spc="-25" dirty="0">
                <a:latin typeface="Adobe Devanagari"/>
                <a:cs typeface="Adobe Devanagari"/>
              </a:rPr>
              <a:t> </a:t>
            </a:r>
            <a:r>
              <a:rPr sz="4800" spc="-10" dirty="0">
                <a:latin typeface="Adobe Devanagari"/>
                <a:cs typeface="Adobe Devanagari"/>
              </a:rPr>
              <a:t>Activities</a:t>
            </a:r>
            <a:endParaRPr sz="4800" dirty="0">
              <a:latin typeface="Adobe Devanagari"/>
              <a:cs typeface="Adobe Devanaga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52550" y="1580929"/>
            <a:ext cx="5036365" cy="15240"/>
          </a:xfrm>
          <a:custGeom>
            <a:avLst/>
            <a:gdLst/>
            <a:ahLst/>
            <a:cxnLst/>
            <a:rect l="l" t="t" r="r" b="b"/>
            <a:pathLst>
              <a:path w="4249420" h="15240">
                <a:moveTo>
                  <a:pt x="4248912" y="0"/>
                </a:moveTo>
                <a:lnTo>
                  <a:pt x="0" y="0"/>
                </a:lnTo>
                <a:lnTo>
                  <a:pt x="0" y="15240"/>
                </a:lnTo>
                <a:lnTo>
                  <a:pt x="4248912" y="15240"/>
                </a:lnTo>
                <a:lnTo>
                  <a:pt x="42489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40723" y="3174492"/>
            <a:ext cx="2174735" cy="144932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80092" y="1315212"/>
            <a:ext cx="1135379" cy="151485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5548" y="1258824"/>
            <a:ext cx="1757171" cy="181508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45295" y="4969764"/>
            <a:ext cx="2173223" cy="163067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62000" y="3323844"/>
            <a:ext cx="2110727" cy="144932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62000" y="5119116"/>
            <a:ext cx="2083295" cy="1581911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4750435" y="1724507"/>
            <a:ext cx="2691130" cy="2128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800" b="1" spc="-25" dirty="0">
                <a:solidFill>
                  <a:srgbClr val="4471C4"/>
                </a:solidFill>
                <a:latin typeface="Calibri"/>
                <a:cs typeface="Calibri"/>
              </a:rPr>
              <a:t>160</a:t>
            </a:r>
            <a:endParaRPr sz="13800"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87165" y="4349381"/>
            <a:ext cx="4217670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4800" spc="-10" dirty="0">
                <a:latin typeface="Calibri"/>
                <a:cs typeface="Calibri"/>
              </a:rPr>
              <a:t>Average</a:t>
            </a:r>
            <a:r>
              <a:rPr sz="4800" spc="-225" dirty="0">
                <a:latin typeface="Calibri"/>
                <a:cs typeface="Calibri"/>
              </a:rPr>
              <a:t> </a:t>
            </a:r>
            <a:r>
              <a:rPr sz="4800" spc="-10" dirty="0">
                <a:latin typeface="Calibri"/>
                <a:cs typeface="Calibri"/>
              </a:rPr>
              <a:t>monthly </a:t>
            </a:r>
            <a:r>
              <a:rPr sz="4800" dirty="0">
                <a:latin typeface="Calibri"/>
                <a:cs typeface="Calibri"/>
              </a:rPr>
              <a:t>activities</a:t>
            </a:r>
            <a:r>
              <a:rPr sz="4800" spc="-45" dirty="0">
                <a:latin typeface="Calibri"/>
                <a:cs typeface="Calibri"/>
              </a:rPr>
              <a:t> </a:t>
            </a:r>
            <a:r>
              <a:rPr sz="4800" spc="-20" dirty="0">
                <a:latin typeface="Calibri"/>
                <a:cs typeface="Calibri"/>
              </a:rPr>
              <a:t>held </a:t>
            </a:r>
            <a:r>
              <a:rPr sz="4800" dirty="0">
                <a:latin typeface="Calibri"/>
                <a:cs typeface="Calibri"/>
              </a:rPr>
              <a:t>for</a:t>
            </a:r>
            <a:r>
              <a:rPr sz="4800" spc="-110" dirty="0">
                <a:latin typeface="Calibri"/>
                <a:cs typeface="Calibri"/>
              </a:rPr>
              <a:t> </a:t>
            </a:r>
            <a:r>
              <a:rPr sz="4800" spc="-10" dirty="0">
                <a:latin typeface="Calibri"/>
                <a:cs typeface="Calibri"/>
              </a:rPr>
              <a:t>residents</a:t>
            </a:r>
            <a:endParaRPr sz="4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8318"/>
            <a:ext cx="121920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Residents,</a:t>
            </a:r>
            <a:r>
              <a:rPr spc="10" dirty="0"/>
              <a:t> </a:t>
            </a:r>
            <a:r>
              <a:rPr dirty="0"/>
              <a:t>Tenants,</a:t>
            </a:r>
            <a:r>
              <a:rPr spc="-20" dirty="0"/>
              <a:t> </a:t>
            </a:r>
            <a:r>
              <a:rPr dirty="0"/>
              <a:t>and</a:t>
            </a:r>
            <a:r>
              <a:rPr spc="-35" dirty="0"/>
              <a:t> </a:t>
            </a:r>
            <a:r>
              <a:rPr spc="-10" dirty="0"/>
              <a:t>Clients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0" y="839035"/>
            <a:ext cx="1226819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CA" sz="4800" dirty="0">
                <a:latin typeface="Adobe Devanagari"/>
                <a:cs typeface="Adobe Devanagari"/>
              </a:rPr>
              <a:t>Resident Council &amp; Family Advocacy Committee</a:t>
            </a:r>
            <a:endParaRPr sz="4800" dirty="0">
              <a:latin typeface="Adobe Devanagari"/>
              <a:cs typeface="Adobe Devanaga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52550" y="1580929"/>
            <a:ext cx="5036365" cy="15240"/>
          </a:xfrm>
          <a:custGeom>
            <a:avLst/>
            <a:gdLst/>
            <a:ahLst/>
            <a:cxnLst/>
            <a:rect l="l" t="t" r="r" b="b"/>
            <a:pathLst>
              <a:path w="4249420" h="15240">
                <a:moveTo>
                  <a:pt x="4248912" y="0"/>
                </a:moveTo>
                <a:lnTo>
                  <a:pt x="0" y="0"/>
                </a:lnTo>
                <a:lnTo>
                  <a:pt x="0" y="15240"/>
                </a:lnTo>
                <a:lnTo>
                  <a:pt x="4248912" y="15240"/>
                </a:lnTo>
                <a:lnTo>
                  <a:pt x="42489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1AF8FAF7-9832-162D-A293-2C0D18C30E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" r="3106"/>
          <a:stretch/>
        </p:blipFill>
        <p:spPr>
          <a:xfrm>
            <a:off x="228600" y="1687395"/>
            <a:ext cx="6248400" cy="5013506"/>
          </a:xfrm>
          <a:prstGeom prst="rect">
            <a:avLst/>
          </a:prstGeom>
        </p:spPr>
      </p:pic>
      <p:pic>
        <p:nvPicPr>
          <p:cNvPr id="5122" name="Picture 2" descr="May be an image of one or more people and text that says 'YORK CARE CENTRE FAMILY ADVOCACY GROUP MEET AND GREET All YCC family members are welcome! JUNE 22ND @7:00 PM IN THE FRIENDSHIP CENTRE STOP BY RECEPTION FOR MORE DETAILS.'">
            <a:extLst>
              <a:ext uri="{FF2B5EF4-FFF2-40B4-BE49-F238E27FC236}">
                <a16:creationId xmlns:a16="http://schemas.microsoft.com/office/drawing/2014/main" id="{D96D7CB4-6D8A-9E82-E460-31AAEC1D7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664535"/>
            <a:ext cx="5036366" cy="503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8992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8318"/>
            <a:ext cx="121920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Residents,</a:t>
            </a:r>
            <a:r>
              <a:rPr spc="10" dirty="0"/>
              <a:t> </a:t>
            </a:r>
            <a:r>
              <a:rPr dirty="0"/>
              <a:t>Tenants,</a:t>
            </a:r>
            <a:r>
              <a:rPr spc="-20" dirty="0"/>
              <a:t> </a:t>
            </a:r>
            <a:r>
              <a:rPr dirty="0"/>
              <a:t>and</a:t>
            </a:r>
            <a:r>
              <a:rPr spc="-35" dirty="0"/>
              <a:t> </a:t>
            </a:r>
            <a:r>
              <a:rPr spc="-10" dirty="0"/>
              <a:t>Clients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0" y="858042"/>
            <a:ext cx="121920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Adobe Devanagari"/>
                <a:cs typeface="Adobe Devanagari"/>
              </a:rPr>
              <a:t>Supportive</a:t>
            </a:r>
            <a:r>
              <a:rPr sz="4800" spc="-25" dirty="0">
                <a:latin typeface="Adobe Devanagari"/>
                <a:cs typeface="Adobe Devanagari"/>
              </a:rPr>
              <a:t> </a:t>
            </a:r>
            <a:r>
              <a:rPr sz="4800" spc="-10" dirty="0">
                <a:latin typeface="Adobe Devanagari"/>
                <a:cs typeface="Adobe Devanagari"/>
              </a:rPr>
              <a:t>Living</a:t>
            </a:r>
            <a:endParaRPr sz="4800" dirty="0">
              <a:latin typeface="Adobe Devanagari"/>
              <a:cs typeface="Adobe Devanaga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062095" y="1503203"/>
            <a:ext cx="4066540" cy="15240"/>
          </a:xfrm>
          <a:custGeom>
            <a:avLst/>
            <a:gdLst/>
            <a:ahLst/>
            <a:cxnLst/>
            <a:rect l="l" t="t" r="r" b="b"/>
            <a:pathLst>
              <a:path w="4066540" h="15240">
                <a:moveTo>
                  <a:pt x="4066032" y="0"/>
                </a:moveTo>
                <a:lnTo>
                  <a:pt x="0" y="0"/>
                </a:lnTo>
                <a:lnTo>
                  <a:pt x="0" y="15240"/>
                </a:lnTo>
                <a:lnTo>
                  <a:pt x="4066032" y="15240"/>
                </a:lnTo>
                <a:lnTo>
                  <a:pt x="40660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38200" y="1783029"/>
            <a:ext cx="6705599" cy="4944943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90500" indent="-178435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>
                <a:tab pos="191135" algn="l"/>
              </a:tabLst>
            </a:pPr>
            <a:r>
              <a:rPr sz="2800" spc="-20" dirty="0">
                <a:latin typeface="Calibri"/>
                <a:cs typeface="Calibri"/>
              </a:rPr>
              <a:t>Tenants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must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be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over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60</a:t>
            </a:r>
            <a:endParaRPr sz="2800" dirty="0">
              <a:latin typeface="Calibri"/>
              <a:cs typeface="Calibri"/>
            </a:endParaRPr>
          </a:p>
          <a:p>
            <a:pPr marL="190500" indent="-178435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>
                <a:tab pos="191135" algn="l"/>
              </a:tabLst>
            </a:pPr>
            <a:r>
              <a:rPr sz="2800" dirty="0">
                <a:latin typeface="Calibri"/>
                <a:cs typeface="Calibri"/>
              </a:rPr>
              <a:t>31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Studio</a:t>
            </a:r>
            <a:r>
              <a:rPr sz="2800" spc="-10" dirty="0">
                <a:latin typeface="Calibri"/>
                <a:cs typeface="Calibri"/>
              </a:rPr>
              <a:t> apartments</a:t>
            </a:r>
            <a:endParaRPr sz="2800" dirty="0">
              <a:latin typeface="Calibri"/>
              <a:cs typeface="Calibri"/>
            </a:endParaRPr>
          </a:p>
          <a:p>
            <a:pPr marL="190500" indent="-178435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>
                <a:tab pos="191135" algn="l"/>
              </a:tabLst>
            </a:pPr>
            <a:r>
              <a:rPr sz="2800" spc="-10" dirty="0">
                <a:latin typeface="Calibri"/>
                <a:cs typeface="Calibri"/>
              </a:rPr>
              <a:t>Very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social,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tenants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come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together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for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meals</a:t>
            </a:r>
            <a:endParaRPr sz="2800" dirty="0">
              <a:latin typeface="Calibri"/>
              <a:cs typeface="Calibri"/>
            </a:endParaRPr>
          </a:p>
          <a:p>
            <a:pPr marL="190500" marR="5080" indent="-178435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>
                <a:tab pos="191135" algn="l"/>
              </a:tabLst>
            </a:pPr>
            <a:r>
              <a:rPr sz="2800" dirty="0">
                <a:latin typeface="Calibri"/>
                <a:cs typeface="Calibri"/>
              </a:rPr>
              <a:t>Services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include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weekly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room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cleans,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weekly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laundry,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2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meals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daily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common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dining </a:t>
            </a:r>
            <a:r>
              <a:rPr sz="2800" dirty="0">
                <a:latin typeface="Calibri"/>
                <a:cs typeface="Calibri"/>
              </a:rPr>
              <a:t>room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(lunch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&amp;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supper),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security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cameras,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security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personnel,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and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2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call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bells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each </a:t>
            </a:r>
            <a:r>
              <a:rPr sz="2800" dirty="0">
                <a:latin typeface="Calibri"/>
                <a:cs typeface="Calibri"/>
              </a:rPr>
              <a:t>unit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for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emergencies,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24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hr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response</a:t>
            </a:r>
            <a:endParaRPr sz="2800" dirty="0">
              <a:latin typeface="Calibri"/>
              <a:cs typeface="Calibri"/>
            </a:endParaRPr>
          </a:p>
          <a:p>
            <a:pPr marL="190500" marR="799465" indent="-178435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>
                <a:tab pos="191135" algn="l"/>
              </a:tabLst>
            </a:pPr>
            <a:r>
              <a:rPr sz="2800" spc="-20" dirty="0">
                <a:latin typeface="Calibri"/>
                <a:cs typeface="Calibri"/>
              </a:rPr>
              <a:t>Tenants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may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apply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receive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up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2hrs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personal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care/day,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which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would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be </a:t>
            </a:r>
            <a:r>
              <a:rPr sz="2800" dirty="0">
                <a:latin typeface="Calibri"/>
                <a:cs typeface="Calibri"/>
              </a:rPr>
              <a:t>provided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by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our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care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staff.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45741" y="4191000"/>
            <a:ext cx="2846831" cy="189737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28635" y="1783029"/>
            <a:ext cx="2845307" cy="189737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269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The</a:t>
            </a:r>
            <a:r>
              <a:rPr spc="-10" dirty="0"/>
              <a:t> Companies</a:t>
            </a:r>
          </a:p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4800" b="0" dirty="0">
                <a:latin typeface="Adobe Devanagari"/>
                <a:cs typeface="Adobe Devanagari"/>
              </a:rPr>
              <a:t>Where</a:t>
            </a:r>
            <a:r>
              <a:rPr sz="4800" b="0" spc="-5" dirty="0">
                <a:latin typeface="Adobe Devanagari"/>
                <a:cs typeface="Adobe Devanagari"/>
              </a:rPr>
              <a:t> </a:t>
            </a:r>
            <a:r>
              <a:rPr sz="4800" b="0" dirty="0">
                <a:latin typeface="Adobe Devanagari"/>
                <a:cs typeface="Adobe Devanagari"/>
              </a:rPr>
              <a:t>it</a:t>
            </a:r>
            <a:r>
              <a:rPr sz="4800" b="0" spc="-5" dirty="0">
                <a:latin typeface="Adobe Devanagari"/>
                <a:cs typeface="Adobe Devanagari"/>
              </a:rPr>
              <a:t> </a:t>
            </a:r>
            <a:r>
              <a:rPr sz="4800" b="0" dirty="0">
                <a:latin typeface="Adobe Devanagari"/>
                <a:cs typeface="Adobe Devanagari"/>
              </a:rPr>
              <a:t>All</a:t>
            </a:r>
            <a:r>
              <a:rPr sz="4800" b="0" spc="-15" dirty="0">
                <a:latin typeface="Adobe Devanagari"/>
                <a:cs typeface="Adobe Devanagari"/>
              </a:rPr>
              <a:t> </a:t>
            </a:r>
            <a:r>
              <a:rPr sz="4800" b="0" spc="-10" dirty="0">
                <a:latin typeface="Adobe Devanagari"/>
                <a:cs typeface="Adobe Devanagari"/>
              </a:rPr>
              <a:t>Started</a:t>
            </a:r>
            <a:endParaRPr sz="4800" dirty="0">
              <a:latin typeface="Adobe Devanagari"/>
              <a:cs typeface="Adobe Devanaga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828922" y="1430931"/>
            <a:ext cx="4532630" cy="15240"/>
          </a:xfrm>
          <a:custGeom>
            <a:avLst/>
            <a:gdLst/>
            <a:ahLst/>
            <a:cxnLst/>
            <a:rect l="l" t="t" r="r" b="b"/>
            <a:pathLst>
              <a:path w="4532630" h="15240">
                <a:moveTo>
                  <a:pt x="4532376" y="0"/>
                </a:moveTo>
                <a:lnTo>
                  <a:pt x="0" y="0"/>
                </a:lnTo>
                <a:lnTo>
                  <a:pt x="0" y="15240"/>
                </a:lnTo>
                <a:lnTo>
                  <a:pt x="4532376" y="15240"/>
                </a:lnTo>
                <a:lnTo>
                  <a:pt x="45323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4" name="object 4"/>
          <p:cNvGrpSpPr/>
          <p:nvPr/>
        </p:nvGrpSpPr>
        <p:grpSpPr>
          <a:xfrm>
            <a:off x="6792468" y="1749552"/>
            <a:ext cx="4128770" cy="2178050"/>
            <a:chOff x="6792468" y="1749552"/>
            <a:chExt cx="4128770" cy="217805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92468" y="1749552"/>
              <a:ext cx="3834371" cy="217779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792468" y="2973324"/>
              <a:ext cx="4128770" cy="954405"/>
            </a:xfrm>
            <a:custGeom>
              <a:avLst/>
              <a:gdLst/>
              <a:ahLst/>
              <a:cxnLst/>
              <a:rect l="l" t="t" r="r" b="b"/>
              <a:pathLst>
                <a:path w="4128770" h="954404">
                  <a:moveTo>
                    <a:pt x="4128516" y="0"/>
                  </a:moveTo>
                  <a:lnTo>
                    <a:pt x="0" y="0"/>
                  </a:lnTo>
                  <a:lnTo>
                    <a:pt x="0" y="954024"/>
                  </a:lnTo>
                  <a:lnTo>
                    <a:pt x="4128516" y="954024"/>
                  </a:lnTo>
                  <a:lnTo>
                    <a:pt x="4128516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871783" y="2983431"/>
            <a:ext cx="3424554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libri"/>
                <a:cs typeface="Calibri"/>
              </a:rPr>
              <a:t>Cornerstone</a:t>
            </a:r>
            <a:r>
              <a:rPr sz="2800" spc="-150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Ceremony, </a:t>
            </a:r>
            <a:r>
              <a:rPr sz="2800" dirty="0">
                <a:latin typeface="Calibri"/>
                <a:cs typeface="Calibri"/>
              </a:rPr>
              <a:t>October</a:t>
            </a:r>
            <a:r>
              <a:rPr sz="2800" spc="-114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1967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92468" y="4066032"/>
            <a:ext cx="3834371" cy="260451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8683742" y="6144131"/>
            <a:ext cx="18288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Calibri"/>
                <a:cs typeface="Calibri"/>
              </a:rPr>
              <a:t>August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1970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1475" y="2436876"/>
            <a:ext cx="4602467" cy="325983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8318"/>
            <a:ext cx="12192000" cy="1597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Residents,</a:t>
            </a:r>
            <a:r>
              <a:rPr spc="10" dirty="0"/>
              <a:t> </a:t>
            </a:r>
            <a:r>
              <a:rPr dirty="0"/>
              <a:t>Tenants,</a:t>
            </a:r>
            <a:r>
              <a:rPr spc="-20" dirty="0"/>
              <a:t> </a:t>
            </a:r>
            <a:r>
              <a:rPr dirty="0"/>
              <a:t>and</a:t>
            </a:r>
            <a:r>
              <a:rPr spc="-35" dirty="0"/>
              <a:t> </a:t>
            </a:r>
            <a:r>
              <a:rPr spc="-10" dirty="0"/>
              <a:t>Clients</a:t>
            </a:r>
          </a:p>
          <a:p>
            <a:pPr marL="635" algn="ctr">
              <a:lnSpc>
                <a:spcPct val="100000"/>
              </a:lnSpc>
              <a:spcBef>
                <a:spcPts val="130"/>
              </a:spcBef>
            </a:pPr>
            <a:r>
              <a:rPr sz="4800" b="0" dirty="0">
                <a:latin typeface="Adobe Devanagari"/>
                <a:cs typeface="Adobe Devanagari"/>
              </a:rPr>
              <a:t>Independent</a:t>
            </a:r>
            <a:r>
              <a:rPr sz="4800" b="0" spc="-35" dirty="0">
                <a:latin typeface="Adobe Devanagari"/>
                <a:cs typeface="Adobe Devanagari"/>
              </a:rPr>
              <a:t> </a:t>
            </a:r>
            <a:r>
              <a:rPr sz="4800" b="0" spc="-10" dirty="0">
                <a:latin typeface="Adobe Devanagari"/>
                <a:cs typeface="Adobe Devanagari"/>
              </a:rPr>
              <a:t>Living</a:t>
            </a:r>
            <a:endParaRPr sz="4800" dirty="0">
              <a:latin typeface="Adobe Devanagari"/>
              <a:cs typeface="Adobe Devanaga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850259" y="1503203"/>
            <a:ext cx="4491355" cy="15240"/>
          </a:xfrm>
          <a:custGeom>
            <a:avLst/>
            <a:gdLst/>
            <a:ahLst/>
            <a:cxnLst/>
            <a:rect l="l" t="t" r="r" b="b"/>
            <a:pathLst>
              <a:path w="4491355" h="15240">
                <a:moveTo>
                  <a:pt x="4491228" y="0"/>
                </a:moveTo>
                <a:lnTo>
                  <a:pt x="0" y="0"/>
                </a:lnTo>
                <a:lnTo>
                  <a:pt x="0" y="15240"/>
                </a:lnTo>
                <a:lnTo>
                  <a:pt x="4491228" y="15240"/>
                </a:lnTo>
                <a:lnTo>
                  <a:pt x="44912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95400" y="2440044"/>
            <a:ext cx="9906000" cy="276860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99720" algn="l"/>
              </a:tabLst>
            </a:pPr>
            <a:r>
              <a:rPr sz="3200" spc="-30" dirty="0">
                <a:latin typeface="Calibri"/>
                <a:cs typeface="Calibri"/>
              </a:rPr>
              <a:t>Tenants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must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be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over</a:t>
            </a:r>
            <a:r>
              <a:rPr sz="3200" spc="-75" dirty="0">
                <a:latin typeface="Calibri"/>
                <a:cs typeface="Calibri"/>
              </a:rPr>
              <a:t> </a:t>
            </a:r>
            <a:r>
              <a:rPr sz="3200" spc="-25" dirty="0">
                <a:latin typeface="Calibri"/>
                <a:cs typeface="Calibri"/>
              </a:rPr>
              <a:t>55</a:t>
            </a:r>
            <a:endParaRPr sz="3200" dirty="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99720" algn="l"/>
              </a:tabLst>
            </a:pPr>
            <a:r>
              <a:rPr sz="3200" dirty="0">
                <a:latin typeface="Calibri"/>
                <a:cs typeface="Calibri"/>
              </a:rPr>
              <a:t>3</a:t>
            </a:r>
            <a:r>
              <a:rPr sz="3200" spc="-4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Apartment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Buildings,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housing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72</a:t>
            </a:r>
            <a:r>
              <a:rPr sz="3200" spc="-2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tenants</a:t>
            </a:r>
            <a:endParaRPr sz="3200" dirty="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99720" algn="l"/>
              </a:tabLst>
            </a:pPr>
            <a:r>
              <a:rPr sz="3200" dirty="0">
                <a:latin typeface="Calibri"/>
                <a:cs typeface="Calibri"/>
              </a:rPr>
              <a:t>Both</a:t>
            </a:r>
            <a:r>
              <a:rPr sz="3200" spc="-4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2</a:t>
            </a:r>
            <a:r>
              <a:rPr sz="3200" spc="-3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bedroom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and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1-bedroom</a:t>
            </a:r>
            <a:r>
              <a:rPr sz="3200" spc="-3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apartments</a:t>
            </a:r>
            <a:endParaRPr sz="3200" dirty="0">
              <a:latin typeface="Calibri"/>
              <a:cs typeface="Calibri"/>
            </a:endParaRPr>
          </a:p>
          <a:p>
            <a:pPr marL="299085" marR="231775" indent="-28702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99720" algn="l"/>
              </a:tabLst>
            </a:pPr>
            <a:r>
              <a:rPr sz="3200" dirty="0">
                <a:latin typeface="Calibri"/>
                <a:cs typeface="Calibri"/>
              </a:rPr>
              <a:t>Must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be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able</a:t>
            </a:r>
            <a:r>
              <a:rPr sz="3200" spc="-3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to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live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independently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without </a:t>
            </a:r>
            <a:r>
              <a:rPr sz="3200" dirty="0">
                <a:latin typeface="Calibri"/>
                <a:cs typeface="Calibri"/>
              </a:rPr>
              <a:t>additional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supports.</a:t>
            </a:r>
            <a:endParaRPr sz="3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8318"/>
            <a:ext cx="12192000" cy="1597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Residents,</a:t>
            </a:r>
            <a:r>
              <a:rPr spc="10" dirty="0"/>
              <a:t> </a:t>
            </a:r>
            <a:r>
              <a:rPr dirty="0"/>
              <a:t>Tenants,</a:t>
            </a:r>
            <a:r>
              <a:rPr spc="-20" dirty="0"/>
              <a:t> </a:t>
            </a:r>
            <a:r>
              <a:rPr dirty="0"/>
              <a:t>and</a:t>
            </a:r>
            <a:r>
              <a:rPr spc="-35" dirty="0"/>
              <a:t> </a:t>
            </a:r>
            <a:r>
              <a:rPr spc="-10" dirty="0"/>
              <a:t>Clients</a:t>
            </a:r>
          </a:p>
          <a:p>
            <a:pPr marL="1270" algn="ctr">
              <a:lnSpc>
                <a:spcPct val="100000"/>
              </a:lnSpc>
              <a:spcBef>
                <a:spcPts val="130"/>
              </a:spcBef>
            </a:pPr>
            <a:r>
              <a:rPr sz="4800" b="0" dirty="0">
                <a:latin typeface="Adobe Devanagari"/>
                <a:cs typeface="Adobe Devanagari"/>
              </a:rPr>
              <a:t>The</a:t>
            </a:r>
            <a:r>
              <a:rPr sz="4800" b="0" spc="-30" dirty="0">
                <a:latin typeface="Adobe Devanagari"/>
                <a:cs typeface="Adobe Devanagari"/>
              </a:rPr>
              <a:t> </a:t>
            </a:r>
            <a:r>
              <a:rPr sz="4800" b="0" dirty="0">
                <a:latin typeface="Adobe Devanagari"/>
                <a:cs typeface="Adobe Devanagari"/>
              </a:rPr>
              <a:t>Adult</a:t>
            </a:r>
            <a:r>
              <a:rPr sz="4800" b="0" spc="-5" dirty="0">
                <a:latin typeface="Adobe Devanagari"/>
                <a:cs typeface="Adobe Devanagari"/>
              </a:rPr>
              <a:t> </a:t>
            </a:r>
            <a:r>
              <a:rPr sz="4800" b="0" dirty="0">
                <a:latin typeface="Adobe Devanagari"/>
                <a:cs typeface="Adobe Devanagari"/>
              </a:rPr>
              <a:t>Day </a:t>
            </a:r>
            <a:r>
              <a:rPr sz="4800" b="0" spc="-10" dirty="0">
                <a:latin typeface="Adobe Devanagari"/>
                <a:cs typeface="Adobe Devanagari"/>
              </a:rPr>
              <a:t>Program</a:t>
            </a:r>
            <a:endParaRPr sz="4800" dirty="0">
              <a:latin typeface="Adobe Devanagari"/>
              <a:cs typeface="Adobe Devanaga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45815" y="1503203"/>
            <a:ext cx="5500370" cy="15240"/>
          </a:xfrm>
          <a:custGeom>
            <a:avLst/>
            <a:gdLst/>
            <a:ahLst/>
            <a:cxnLst/>
            <a:rect l="l" t="t" r="r" b="b"/>
            <a:pathLst>
              <a:path w="5500370" h="15240">
                <a:moveTo>
                  <a:pt x="5500116" y="0"/>
                </a:moveTo>
                <a:lnTo>
                  <a:pt x="0" y="0"/>
                </a:lnTo>
                <a:lnTo>
                  <a:pt x="0" y="15240"/>
                </a:lnTo>
                <a:lnTo>
                  <a:pt x="5500116" y="15240"/>
                </a:lnTo>
                <a:lnTo>
                  <a:pt x="55001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85801" y="1676400"/>
            <a:ext cx="5029200" cy="4766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marR="5080" indent="-287020" algn="just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299720" algn="l"/>
              </a:tabLst>
            </a:pPr>
            <a:r>
              <a:rPr sz="2800" spc="-10" dirty="0">
                <a:latin typeface="Calibri"/>
                <a:cs typeface="Calibri"/>
              </a:rPr>
              <a:t>Offers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care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and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support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individuals and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families </a:t>
            </a:r>
            <a:r>
              <a:rPr sz="2800" dirty="0">
                <a:latin typeface="Calibri"/>
                <a:cs typeface="Calibri"/>
              </a:rPr>
              <a:t>on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their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journey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with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dementia and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other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diseases 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non-institutionalized </a:t>
            </a:r>
            <a:r>
              <a:rPr sz="2800" spc="-10" dirty="0">
                <a:latin typeface="Calibri"/>
                <a:cs typeface="Calibri"/>
              </a:rPr>
              <a:t>setting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"/>
              <a:buChar char="•"/>
            </a:pPr>
            <a:endParaRPr sz="2800" dirty="0">
              <a:latin typeface="Calibri"/>
              <a:cs typeface="Calibri"/>
            </a:endParaRPr>
          </a:p>
          <a:p>
            <a:pPr marL="299085" marR="374650" indent="-28702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99720" algn="l"/>
              </a:tabLst>
            </a:pPr>
            <a:r>
              <a:rPr sz="2800" dirty="0">
                <a:latin typeface="Calibri"/>
                <a:cs typeface="Calibri"/>
              </a:rPr>
              <a:t>Enhances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client’s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social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engagement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level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by </a:t>
            </a:r>
            <a:r>
              <a:rPr sz="2800" dirty="0">
                <a:latin typeface="Calibri"/>
                <a:cs typeface="Calibri"/>
              </a:rPr>
              <a:t>participating in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meaningful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program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50" dirty="0">
                <a:latin typeface="Calibri"/>
                <a:cs typeface="Calibri"/>
              </a:rPr>
              <a:t>a </a:t>
            </a:r>
            <a:r>
              <a:rPr sz="2800" dirty="0">
                <a:latin typeface="Calibri"/>
                <a:cs typeface="Calibri"/>
              </a:rPr>
              <a:t>structured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yet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flexible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environment.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1028" name="Picture 4" descr="May be an image of 2 people and text that says 'YORK CARE CENTRE ADULT DAY PROGRAM We're Opening! Services available Monday Friday. Semi-structured, flexible recreation activities. Access to hair care, dental suite, and respite care. Contact Candace Purcell, cpurcell@yorkcarecentre.ca 444-3880 ext 2522'">
            <a:extLst>
              <a:ext uri="{FF2B5EF4-FFF2-40B4-BE49-F238E27FC236}">
                <a16:creationId xmlns:a16="http://schemas.microsoft.com/office/drawing/2014/main" id="{D14C1B77-9660-71A9-FD2C-1A7EDC760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828800"/>
            <a:ext cx="5362698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0" y="831836"/>
            <a:ext cx="12191999" cy="2128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3800" dirty="0">
                <a:solidFill>
                  <a:srgbClr val="C00000"/>
                </a:solidFill>
                <a:latin typeface="Adobe Devanagari"/>
                <a:cs typeface="Adobe Devanagari"/>
              </a:rPr>
              <a:t>Part</a:t>
            </a:r>
            <a:r>
              <a:rPr sz="13800" spc="10" dirty="0">
                <a:solidFill>
                  <a:srgbClr val="C00000"/>
                </a:solidFill>
                <a:latin typeface="Adobe Devanagari"/>
                <a:cs typeface="Adobe Devanagari"/>
              </a:rPr>
              <a:t> </a:t>
            </a:r>
            <a:r>
              <a:rPr sz="13800" spc="-50" dirty="0">
                <a:solidFill>
                  <a:srgbClr val="C00000"/>
                </a:solidFill>
                <a:latin typeface="Adobe Devanagari"/>
                <a:cs typeface="Adobe Devanagari"/>
              </a:rPr>
              <a:t>6</a:t>
            </a:r>
            <a:endParaRPr sz="13800" dirty="0">
              <a:latin typeface="Adobe Devanagari"/>
              <a:cs typeface="Adobe Devanaga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800" y="2688300"/>
            <a:ext cx="11887200" cy="2890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6890" marR="5080" indent="-504825" algn="ctr">
              <a:lnSpc>
                <a:spcPct val="100000"/>
              </a:lnSpc>
              <a:spcBef>
                <a:spcPts val="95"/>
              </a:spcBef>
            </a:pPr>
            <a:r>
              <a:rPr sz="9400" b="1" spc="-10" dirty="0">
                <a:solidFill>
                  <a:srgbClr val="2E5496"/>
                </a:solidFill>
                <a:latin typeface="Adobe Devanagari"/>
                <a:cs typeface="Adobe Devanagari"/>
              </a:rPr>
              <a:t>WORKFORCE OVERVIEW</a:t>
            </a:r>
            <a:endParaRPr sz="9400" dirty="0">
              <a:latin typeface="Adobe Devanagari"/>
              <a:cs typeface="Adobe Devanaga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object 16"/>
          <p:cNvGrpSpPr/>
          <p:nvPr/>
        </p:nvGrpSpPr>
        <p:grpSpPr>
          <a:xfrm>
            <a:off x="3719294" y="4764410"/>
            <a:ext cx="3257107" cy="976630"/>
            <a:chOff x="3762628" y="4763896"/>
            <a:chExt cx="3185795" cy="976630"/>
          </a:xfrm>
        </p:grpSpPr>
        <p:sp>
          <p:nvSpPr>
            <p:cNvPr id="17" name="object 17"/>
            <p:cNvSpPr/>
            <p:nvPr/>
          </p:nvSpPr>
          <p:spPr>
            <a:xfrm>
              <a:off x="3765803" y="4767071"/>
              <a:ext cx="0" cy="970280"/>
            </a:xfrm>
            <a:custGeom>
              <a:avLst/>
              <a:gdLst/>
              <a:ahLst/>
              <a:cxnLst/>
              <a:rect l="l" t="t" r="r" b="b"/>
              <a:pathLst>
                <a:path h="970279">
                  <a:moveTo>
                    <a:pt x="0" y="0"/>
                  </a:moveTo>
                  <a:lnTo>
                    <a:pt x="0" y="96981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549139" y="5074922"/>
              <a:ext cx="2392680" cy="542925"/>
            </a:xfrm>
            <a:custGeom>
              <a:avLst/>
              <a:gdLst/>
              <a:ahLst/>
              <a:cxnLst/>
              <a:rect l="l" t="t" r="r" b="b"/>
              <a:pathLst>
                <a:path w="2392679" h="542925">
                  <a:moveTo>
                    <a:pt x="0" y="90424"/>
                  </a:moveTo>
                  <a:lnTo>
                    <a:pt x="7106" y="55228"/>
                  </a:lnTo>
                  <a:lnTo>
                    <a:pt x="26485" y="26485"/>
                  </a:lnTo>
                  <a:lnTo>
                    <a:pt x="55228" y="7106"/>
                  </a:lnTo>
                  <a:lnTo>
                    <a:pt x="90424" y="0"/>
                  </a:lnTo>
                  <a:lnTo>
                    <a:pt x="2302256" y="0"/>
                  </a:lnTo>
                  <a:lnTo>
                    <a:pt x="2337451" y="7106"/>
                  </a:lnTo>
                  <a:lnTo>
                    <a:pt x="2366194" y="26485"/>
                  </a:lnTo>
                  <a:lnTo>
                    <a:pt x="2385573" y="55228"/>
                  </a:lnTo>
                  <a:lnTo>
                    <a:pt x="2392680" y="90424"/>
                  </a:lnTo>
                  <a:lnTo>
                    <a:pt x="2392680" y="452120"/>
                  </a:lnTo>
                  <a:lnTo>
                    <a:pt x="2385573" y="487315"/>
                  </a:lnTo>
                  <a:lnTo>
                    <a:pt x="2366194" y="516058"/>
                  </a:lnTo>
                  <a:lnTo>
                    <a:pt x="2337451" y="535437"/>
                  </a:lnTo>
                  <a:lnTo>
                    <a:pt x="2302256" y="542544"/>
                  </a:lnTo>
                  <a:lnTo>
                    <a:pt x="90424" y="542544"/>
                  </a:lnTo>
                  <a:lnTo>
                    <a:pt x="55228" y="535437"/>
                  </a:lnTo>
                  <a:lnTo>
                    <a:pt x="26485" y="516058"/>
                  </a:lnTo>
                  <a:lnTo>
                    <a:pt x="7106" y="487315"/>
                  </a:lnTo>
                  <a:lnTo>
                    <a:pt x="0" y="452120"/>
                  </a:lnTo>
                  <a:lnTo>
                    <a:pt x="0" y="90424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" name="object 2"/>
          <p:cNvGrpSpPr/>
          <p:nvPr/>
        </p:nvGrpSpPr>
        <p:grpSpPr>
          <a:xfrm>
            <a:off x="830325" y="1836167"/>
            <a:ext cx="9349740" cy="3787775"/>
            <a:chOff x="830325" y="1836167"/>
            <a:chExt cx="9349740" cy="3787775"/>
          </a:xfrm>
        </p:grpSpPr>
        <p:sp>
          <p:nvSpPr>
            <p:cNvPr id="3" name="object 3"/>
            <p:cNvSpPr/>
            <p:nvPr/>
          </p:nvSpPr>
          <p:spPr>
            <a:xfrm>
              <a:off x="5747004" y="2372867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0"/>
                  </a:moveTo>
                  <a:lnTo>
                    <a:pt x="0" y="878941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355332" y="2793493"/>
              <a:ext cx="391795" cy="0"/>
            </a:xfrm>
            <a:custGeom>
              <a:avLst/>
              <a:gdLst/>
              <a:ahLst/>
              <a:cxnLst/>
              <a:rect l="l" t="t" r="r" b="b"/>
              <a:pathLst>
                <a:path w="391795">
                  <a:moveTo>
                    <a:pt x="391325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413504" y="1842517"/>
              <a:ext cx="2668905" cy="530860"/>
            </a:xfrm>
            <a:custGeom>
              <a:avLst/>
              <a:gdLst/>
              <a:ahLst/>
              <a:cxnLst/>
              <a:rect l="l" t="t" r="r" b="b"/>
              <a:pathLst>
                <a:path w="2668904" h="530860">
                  <a:moveTo>
                    <a:pt x="0" y="88391"/>
                  </a:moveTo>
                  <a:lnTo>
                    <a:pt x="6946" y="53985"/>
                  </a:lnTo>
                  <a:lnTo>
                    <a:pt x="25888" y="25888"/>
                  </a:lnTo>
                  <a:lnTo>
                    <a:pt x="53985" y="6946"/>
                  </a:lnTo>
                  <a:lnTo>
                    <a:pt x="88392" y="0"/>
                  </a:lnTo>
                  <a:lnTo>
                    <a:pt x="2580132" y="0"/>
                  </a:lnTo>
                  <a:lnTo>
                    <a:pt x="2614538" y="6946"/>
                  </a:lnTo>
                  <a:lnTo>
                    <a:pt x="2642635" y="25888"/>
                  </a:lnTo>
                  <a:lnTo>
                    <a:pt x="2661577" y="53985"/>
                  </a:lnTo>
                  <a:lnTo>
                    <a:pt x="2668524" y="88391"/>
                  </a:lnTo>
                  <a:lnTo>
                    <a:pt x="2668524" y="441959"/>
                  </a:lnTo>
                  <a:lnTo>
                    <a:pt x="2661577" y="476366"/>
                  </a:lnTo>
                  <a:lnTo>
                    <a:pt x="2642635" y="504463"/>
                  </a:lnTo>
                  <a:lnTo>
                    <a:pt x="2614538" y="523405"/>
                  </a:lnTo>
                  <a:lnTo>
                    <a:pt x="2580132" y="530351"/>
                  </a:lnTo>
                  <a:lnTo>
                    <a:pt x="88392" y="530351"/>
                  </a:lnTo>
                  <a:lnTo>
                    <a:pt x="53985" y="523405"/>
                  </a:lnTo>
                  <a:lnTo>
                    <a:pt x="25888" y="504463"/>
                  </a:lnTo>
                  <a:lnTo>
                    <a:pt x="6946" y="476366"/>
                  </a:lnTo>
                  <a:lnTo>
                    <a:pt x="0" y="441959"/>
                  </a:lnTo>
                  <a:lnTo>
                    <a:pt x="0" y="88391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621280" y="2529841"/>
              <a:ext cx="2734310" cy="528955"/>
            </a:xfrm>
            <a:custGeom>
              <a:avLst/>
              <a:gdLst/>
              <a:ahLst/>
              <a:cxnLst/>
              <a:rect l="l" t="t" r="r" b="b"/>
              <a:pathLst>
                <a:path w="2734310" h="528955">
                  <a:moveTo>
                    <a:pt x="0" y="88137"/>
                  </a:moveTo>
                  <a:lnTo>
                    <a:pt x="6926" y="53829"/>
                  </a:lnTo>
                  <a:lnTo>
                    <a:pt x="25814" y="25814"/>
                  </a:lnTo>
                  <a:lnTo>
                    <a:pt x="53829" y="6926"/>
                  </a:lnTo>
                  <a:lnTo>
                    <a:pt x="88138" y="0"/>
                  </a:lnTo>
                  <a:lnTo>
                    <a:pt x="2645918" y="0"/>
                  </a:lnTo>
                  <a:lnTo>
                    <a:pt x="2680226" y="6926"/>
                  </a:lnTo>
                  <a:lnTo>
                    <a:pt x="2708241" y="25814"/>
                  </a:lnTo>
                  <a:lnTo>
                    <a:pt x="2727129" y="53829"/>
                  </a:lnTo>
                  <a:lnTo>
                    <a:pt x="2734056" y="88137"/>
                  </a:lnTo>
                  <a:lnTo>
                    <a:pt x="2734056" y="440690"/>
                  </a:lnTo>
                  <a:lnTo>
                    <a:pt x="2727129" y="474998"/>
                  </a:lnTo>
                  <a:lnTo>
                    <a:pt x="2708241" y="503013"/>
                  </a:lnTo>
                  <a:lnTo>
                    <a:pt x="2680226" y="521901"/>
                  </a:lnTo>
                  <a:lnTo>
                    <a:pt x="2645918" y="528828"/>
                  </a:lnTo>
                  <a:lnTo>
                    <a:pt x="88138" y="528828"/>
                  </a:lnTo>
                  <a:lnTo>
                    <a:pt x="53829" y="521901"/>
                  </a:lnTo>
                  <a:lnTo>
                    <a:pt x="25814" y="503013"/>
                  </a:lnTo>
                  <a:lnTo>
                    <a:pt x="6926" y="474998"/>
                  </a:lnTo>
                  <a:lnTo>
                    <a:pt x="0" y="440690"/>
                  </a:lnTo>
                  <a:lnTo>
                    <a:pt x="0" y="8813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021836" y="3252218"/>
              <a:ext cx="3451860" cy="542925"/>
            </a:xfrm>
            <a:custGeom>
              <a:avLst/>
              <a:gdLst/>
              <a:ahLst/>
              <a:cxnLst/>
              <a:rect l="l" t="t" r="r" b="b"/>
              <a:pathLst>
                <a:path w="3451859" h="542925">
                  <a:moveTo>
                    <a:pt x="0" y="90424"/>
                  </a:moveTo>
                  <a:lnTo>
                    <a:pt x="7106" y="55228"/>
                  </a:lnTo>
                  <a:lnTo>
                    <a:pt x="26485" y="26485"/>
                  </a:lnTo>
                  <a:lnTo>
                    <a:pt x="55228" y="7106"/>
                  </a:lnTo>
                  <a:lnTo>
                    <a:pt x="90424" y="0"/>
                  </a:lnTo>
                  <a:lnTo>
                    <a:pt x="3361436" y="0"/>
                  </a:lnTo>
                  <a:lnTo>
                    <a:pt x="3396631" y="7106"/>
                  </a:lnTo>
                  <a:lnTo>
                    <a:pt x="3425374" y="26485"/>
                  </a:lnTo>
                  <a:lnTo>
                    <a:pt x="3444753" y="55228"/>
                  </a:lnTo>
                  <a:lnTo>
                    <a:pt x="3451860" y="90424"/>
                  </a:lnTo>
                  <a:lnTo>
                    <a:pt x="3451860" y="452120"/>
                  </a:lnTo>
                  <a:lnTo>
                    <a:pt x="3444753" y="487315"/>
                  </a:lnTo>
                  <a:lnTo>
                    <a:pt x="3425374" y="516058"/>
                  </a:lnTo>
                  <a:lnTo>
                    <a:pt x="3396631" y="535437"/>
                  </a:lnTo>
                  <a:lnTo>
                    <a:pt x="3361436" y="542544"/>
                  </a:lnTo>
                  <a:lnTo>
                    <a:pt x="90424" y="542544"/>
                  </a:lnTo>
                  <a:lnTo>
                    <a:pt x="55228" y="535437"/>
                  </a:lnTo>
                  <a:lnTo>
                    <a:pt x="26485" y="516058"/>
                  </a:lnTo>
                  <a:lnTo>
                    <a:pt x="7106" y="487315"/>
                  </a:lnTo>
                  <a:lnTo>
                    <a:pt x="0" y="452120"/>
                  </a:lnTo>
                  <a:lnTo>
                    <a:pt x="0" y="90424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743957" y="3794759"/>
              <a:ext cx="3810" cy="954405"/>
            </a:xfrm>
            <a:custGeom>
              <a:avLst/>
              <a:gdLst/>
              <a:ahLst/>
              <a:cxnLst/>
              <a:rect l="l" t="t" r="r" b="b"/>
              <a:pathLst>
                <a:path w="3810" h="954404">
                  <a:moveTo>
                    <a:pt x="3327" y="0"/>
                  </a:moveTo>
                  <a:lnTo>
                    <a:pt x="0" y="95429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953764" y="4757927"/>
              <a:ext cx="8223250" cy="1270"/>
            </a:xfrm>
            <a:custGeom>
              <a:avLst/>
              <a:gdLst/>
              <a:ahLst/>
              <a:cxnLst/>
              <a:rect l="l" t="t" r="r" b="b"/>
              <a:pathLst>
                <a:path w="8223250" h="1270">
                  <a:moveTo>
                    <a:pt x="8222640" y="0"/>
                  </a:moveTo>
                  <a:lnTo>
                    <a:pt x="0" y="1231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36675" y="5074921"/>
              <a:ext cx="2232660" cy="542925"/>
            </a:xfrm>
            <a:custGeom>
              <a:avLst/>
              <a:gdLst/>
              <a:ahLst/>
              <a:cxnLst/>
              <a:rect l="l" t="t" r="r" b="b"/>
              <a:pathLst>
                <a:path w="2232660" h="542925">
                  <a:moveTo>
                    <a:pt x="0" y="90424"/>
                  </a:moveTo>
                  <a:lnTo>
                    <a:pt x="7106" y="55228"/>
                  </a:lnTo>
                  <a:lnTo>
                    <a:pt x="26485" y="26485"/>
                  </a:lnTo>
                  <a:lnTo>
                    <a:pt x="55228" y="7106"/>
                  </a:lnTo>
                  <a:lnTo>
                    <a:pt x="90424" y="0"/>
                  </a:lnTo>
                  <a:lnTo>
                    <a:pt x="2142236" y="0"/>
                  </a:lnTo>
                  <a:lnTo>
                    <a:pt x="2177431" y="7106"/>
                  </a:lnTo>
                  <a:lnTo>
                    <a:pt x="2206174" y="26485"/>
                  </a:lnTo>
                  <a:lnTo>
                    <a:pt x="2225553" y="55228"/>
                  </a:lnTo>
                  <a:lnTo>
                    <a:pt x="2232660" y="90424"/>
                  </a:lnTo>
                  <a:lnTo>
                    <a:pt x="2232660" y="452120"/>
                  </a:lnTo>
                  <a:lnTo>
                    <a:pt x="2225553" y="487315"/>
                  </a:lnTo>
                  <a:lnTo>
                    <a:pt x="2206174" y="516058"/>
                  </a:lnTo>
                  <a:lnTo>
                    <a:pt x="2177431" y="535437"/>
                  </a:lnTo>
                  <a:lnTo>
                    <a:pt x="2142236" y="542544"/>
                  </a:lnTo>
                  <a:lnTo>
                    <a:pt x="90424" y="542544"/>
                  </a:lnTo>
                  <a:lnTo>
                    <a:pt x="55228" y="535437"/>
                  </a:lnTo>
                  <a:lnTo>
                    <a:pt x="26485" y="516058"/>
                  </a:lnTo>
                  <a:lnTo>
                    <a:pt x="7106" y="487315"/>
                  </a:lnTo>
                  <a:lnTo>
                    <a:pt x="0" y="452120"/>
                  </a:lnTo>
                  <a:lnTo>
                    <a:pt x="0" y="90424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076131" y="5141720"/>
            <a:ext cx="1752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2110" marR="5080" indent="-360045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Calibri"/>
                <a:cs typeface="Calibri"/>
              </a:rPr>
              <a:t>Manager,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Human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Resources </a:t>
            </a:r>
            <a:r>
              <a:rPr sz="1200" dirty="0">
                <a:latin typeface="Calibri"/>
                <a:cs typeface="Calibri"/>
              </a:rPr>
              <a:t>Jennifer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Geneau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768038" y="5141720"/>
            <a:ext cx="19538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1025" marR="5080" indent="-56896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Employee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Scheduling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Specialist </a:t>
            </a:r>
            <a:r>
              <a:rPr sz="1200" dirty="0">
                <a:latin typeface="Calibri"/>
                <a:cs typeface="Calibri"/>
              </a:rPr>
              <a:t>Marj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Jellema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745479" y="4767071"/>
            <a:ext cx="0" cy="308610"/>
          </a:xfrm>
          <a:custGeom>
            <a:avLst/>
            <a:gdLst/>
            <a:ahLst/>
            <a:cxnLst/>
            <a:rect l="l" t="t" r="r" b="b"/>
            <a:pathLst>
              <a:path h="308610">
                <a:moveTo>
                  <a:pt x="0" y="0"/>
                </a:moveTo>
                <a:lnTo>
                  <a:pt x="0" y="30824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177014" y="4762119"/>
            <a:ext cx="0" cy="308610"/>
          </a:xfrm>
          <a:custGeom>
            <a:avLst/>
            <a:gdLst/>
            <a:ahLst/>
            <a:cxnLst/>
            <a:rect l="l" t="t" r="r" b="b"/>
            <a:pathLst>
              <a:path h="308610">
                <a:moveTo>
                  <a:pt x="0" y="0"/>
                </a:moveTo>
                <a:lnTo>
                  <a:pt x="0" y="30824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8053897" y="5070729"/>
            <a:ext cx="2969260" cy="542925"/>
          </a:xfrm>
          <a:custGeom>
            <a:avLst/>
            <a:gdLst/>
            <a:ahLst/>
            <a:cxnLst/>
            <a:rect l="l" t="t" r="r" b="b"/>
            <a:pathLst>
              <a:path w="2969259" h="542925">
                <a:moveTo>
                  <a:pt x="0" y="90423"/>
                </a:moveTo>
                <a:lnTo>
                  <a:pt x="7106" y="55228"/>
                </a:lnTo>
                <a:lnTo>
                  <a:pt x="26485" y="26485"/>
                </a:lnTo>
                <a:lnTo>
                  <a:pt x="55228" y="7106"/>
                </a:lnTo>
                <a:lnTo>
                  <a:pt x="90424" y="0"/>
                </a:lnTo>
                <a:lnTo>
                  <a:pt x="2878328" y="0"/>
                </a:lnTo>
                <a:lnTo>
                  <a:pt x="2913523" y="7106"/>
                </a:lnTo>
                <a:lnTo>
                  <a:pt x="2942266" y="26485"/>
                </a:lnTo>
                <a:lnTo>
                  <a:pt x="2961645" y="55228"/>
                </a:lnTo>
                <a:lnTo>
                  <a:pt x="2968752" y="90423"/>
                </a:lnTo>
                <a:lnTo>
                  <a:pt x="2968752" y="452119"/>
                </a:lnTo>
                <a:lnTo>
                  <a:pt x="2961645" y="487315"/>
                </a:lnTo>
                <a:lnTo>
                  <a:pt x="2942266" y="516058"/>
                </a:lnTo>
                <a:lnTo>
                  <a:pt x="2913523" y="535437"/>
                </a:lnTo>
                <a:lnTo>
                  <a:pt x="2878328" y="542543"/>
                </a:lnTo>
                <a:lnTo>
                  <a:pt x="90424" y="542543"/>
                </a:lnTo>
                <a:lnTo>
                  <a:pt x="55228" y="535437"/>
                </a:lnTo>
                <a:lnTo>
                  <a:pt x="26485" y="516058"/>
                </a:lnTo>
                <a:lnTo>
                  <a:pt x="7106" y="487315"/>
                </a:lnTo>
                <a:lnTo>
                  <a:pt x="0" y="452119"/>
                </a:lnTo>
                <a:lnTo>
                  <a:pt x="0" y="9042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 txBox="1"/>
          <p:nvPr/>
        </p:nvSpPr>
        <p:spPr>
          <a:xfrm>
            <a:off x="8342364" y="5148334"/>
            <a:ext cx="2515235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22960" marR="5080" indent="-810895" algn="ctr">
              <a:lnSpc>
                <a:spcPct val="100000"/>
              </a:lnSpc>
              <a:spcBef>
                <a:spcPts val="100"/>
              </a:spcBef>
            </a:pPr>
            <a:r>
              <a:rPr lang="en-CA" sz="1200" spc="-10" dirty="0">
                <a:latin typeface="Calibri"/>
                <a:cs typeface="Calibri"/>
              </a:rPr>
              <a:t>HR Analytics &amp; Benefits Specialist</a:t>
            </a:r>
          </a:p>
          <a:p>
            <a:pPr marL="822960" marR="5080" indent="-810895" algn="ctr">
              <a:lnSpc>
                <a:spcPct val="100000"/>
              </a:lnSpc>
              <a:spcBef>
                <a:spcPts val="100"/>
              </a:spcBef>
            </a:pPr>
            <a:r>
              <a:rPr lang="en-US" sz="1200" dirty="0">
                <a:latin typeface="Calibri"/>
                <a:cs typeface="Calibri"/>
              </a:rPr>
              <a:t>Allie Fraser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743952" y="4251959"/>
            <a:ext cx="400050" cy="0"/>
          </a:xfrm>
          <a:custGeom>
            <a:avLst/>
            <a:gdLst/>
            <a:ahLst/>
            <a:cxnLst/>
            <a:rect l="l" t="t" r="r" b="b"/>
            <a:pathLst>
              <a:path w="400050">
                <a:moveTo>
                  <a:pt x="39944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6143243" y="3980689"/>
            <a:ext cx="1835150" cy="544195"/>
          </a:xfrm>
          <a:custGeom>
            <a:avLst/>
            <a:gdLst/>
            <a:ahLst/>
            <a:cxnLst/>
            <a:rect l="l" t="t" r="r" b="b"/>
            <a:pathLst>
              <a:path w="1835150" h="544195">
                <a:moveTo>
                  <a:pt x="0" y="90677"/>
                </a:moveTo>
                <a:lnTo>
                  <a:pt x="7126" y="55383"/>
                </a:lnTo>
                <a:lnTo>
                  <a:pt x="26560" y="26560"/>
                </a:lnTo>
                <a:lnTo>
                  <a:pt x="55383" y="7126"/>
                </a:lnTo>
                <a:lnTo>
                  <a:pt x="90678" y="0"/>
                </a:lnTo>
                <a:lnTo>
                  <a:pt x="1744218" y="0"/>
                </a:lnTo>
                <a:lnTo>
                  <a:pt x="1779512" y="7126"/>
                </a:lnTo>
                <a:lnTo>
                  <a:pt x="1808335" y="26560"/>
                </a:lnTo>
                <a:lnTo>
                  <a:pt x="1827769" y="55383"/>
                </a:lnTo>
                <a:lnTo>
                  <a:pt x="1834895" y="90677"/>
                </a:lnTo>
                <a:lnTo>
                  <a:pt x="1834895" y="453389"/>
                </a:lnTo>
                <a:lnTo>
                  <a:pt x="1827769" y="488684"/>
                </a:lnTo>
                <a:lnTo>
                  <a:pt x="1808335" y="517507"/>
                </a:lnTo>
                <a:lnTo>
                  <a:pt x="1779512" y="536941"/>
                </a:lnTo>
                <a:lnTo>
                  <a:pt x="1744218" y="544067"/>
                </a:lnTo>
                <a:lnTo>
                  <a:pt x="90678" y="544067"/>
                </a:lnTo>
                <a:lnTo>
                  <a:pt x="55383" y="536941"/>
                </a:lnTo>
                <a:lnTo>
                  <a:pt x="26560" y="517507"/>
                </a:lnTo>
                <a:lnTo>
                  <a:pt x="7126" y="488684"/>
                </a:lnTo>
                <a:lnTo>
                  <a:pt x="0" y="453389"/>
                </a:lnTo>
                <a:lnTo>
                  <a:pt x="0" y="9067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 txBox="1"/>
          <p:nvPr/>
        </p:nvSpPr>
        <p:spPr>
          <a:xfrm>
            <a:off x="2731075" y="1903443"/>
            <a:ext cx="5085715" cy="25494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09520" marR="1555115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President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&amp;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CEO </a:t>
            </a:r>
            <a:r>
              <a:rPr lang="en-CA" sz="1200" spc="-25" dirty="0">
                <a:latin typeface="Calibri"/>
                <a:cs typeface="Calibri"/>
              </a:rPr>
              <a:t>Geri Geldart</a:t>
            </a:r>
            <a:endParaRPr sz="1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 dirty="0">
              <a:latin typeface="Calibri"/>
              <a:cs typeface="Calibri"/>
            </a:endParaRPr>
          </a:p>
          <a:p>
            <a:pPr marR="2569210" algn="r">
              <a:lnSpc>
                <a:spcPct val="100000"/>
              </a:lnSpc>
              <a:spcBef>
                <a:spcPts val="1055"/>
              </a:spcBef>
            </a:pPr>
            <a:r>
              <a:rPr sz="1200" dirty="0">
                <a:latin typeface="Calibri"/>
                <a:cs typeface="Calibri"/>
              </a:rPr>
              <a:t>Executive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Assistant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&amp;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Board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Coordinator</a:t>
            </a:r>
            <a:endParaRPr sz="1200" dirty="0">
              <a:latin typeface="Calibri"/>
              <a:cs typeface="Calibri"/>
            </a:endParaRPr>
          </a:p>
          <a:p>
            <a:pPr marR="2571115" algn="ctr">
              <a:lnSpc>
                <a:spcPct val="100000"/>
              </a:lnSpc>
            </a:pPr>
            <a:r>
              <a:rPr lang="en-US" sz="1200" dirty="0">
                <a:latin typeface="Calibri"/>
                <a:cs typeface="Calibri"/>
              </a:rPr>
              <a:t>Jennifer Vos</a:t>
            </a:r>
            <a:endParaRPr sz="1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00" dirty="0">
              <a:latin typeface="Calibri"/>
              <a:cs typeface="Calibri"/>
            </a:endParaRPr>
          </a:p>
          <a:p>
            <a:pPr marL="1477010" marR="523240" algn="ctr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Vice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President,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People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&amp;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</a:t>
            </a:r>
            <a:r>
              <a:rPr lang="en-CA" sz="1200" dirty="0" err="1">
                <a:latin typeface="Calibri"/>
                <a:cs typeface="Calibri"/>
              </a:rPr>
              <a:t>ulture</a:t>
            </a:r>
            <a:endParaRPr lang="en-CA" sz="1200" dirty="0">
              <a:latin typeface="Calibri"/>
              <a:cs typeface="Calibri"/>
            </a:endParaRPr>
          </a:p>
          <a:p>
            <a:pPr marL="1477010" marR="523240" algn="ctr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Shelley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Kenny</a:t>
            </a:r>
            <a:endParaRPr sz="1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00" dirty="0">
              <a:latin typeface="Calibri"/>
              <a:cs typeface="Calibri"/>
            </a:endParaRPr>
          </a:p>
          <a:p>
            <a:pPr marL="3876675" marR="5080" indent="-292735" algn="ctr">
              <a:lnSpc>
                <a:spcPct val="100000"/>
              </a:lnSpc>
            </a:pPr>
            <a:r>
              <a:rPr lang="en-CA" sz="1200" spc="-10" dirty="0">
                <a:latin typeface="Calibri"/>
                <a:cs typeface="Calibri"/>
              </a:rPr>
              <a:t>Receptionist</a:t>
            </a:r>
          </a:p>
          <a:p>
            <a:pPr marL="3876675" marR="5080" indent="-292735" algn="ctr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Dawn</a:t>
            </a:r>
            <a:r>
              <a:rPr sz="1200" spc="-10" dirty="0">
                <a:latin typeface="Calibri"/>
                <a:cs typeface="Calibri"/>
              </a:rPr>
              <a:t> Comeau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326422" y="6251178"/>
            <a:ext cx="113855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5"/>
              </a:spcBef>
            </a:pPr>
            <a:r>
              <a:rPr sz="1050" spc="-10" dirty="0">
                <a:latin typeface="Calibri"/>
                <a:cs typeface="Calibri"/>
              </a:rPr>
              <a:t>Organizational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Chart</a:t>
            </a:r>
            <a:endParaRPr sz="1050" dirty="0">
              <a:latin typeface="Calibri"/>
              <a:cs typeface="Calibri"/>
            </a:endParaRPr>
          </a:p>
          <a:p>
            <a:pPr marR="5715" algn="r">
              <a:lnSpc>
                <a:spcPct val="100000"/>
              </a:lnSpc>
            </a:pPr>
            <a:r>
              <a:rPr lang="en-CA" sz="1050" dirty="0">
                <a:latin typeface="Calibri"/>
                <a:cs typeface="Calibri"/>
              </a:rPr>
              <a:t>November 2023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44379" y="1360932"/>
            <a:ext cx="10703560" cy="15240"/>
          </a:xfrm>
          <a:custGeom>
            <a:avLst/>
            <a:gdLst/>
            <a:ahLst/>
            <a:cxnLst/>
            <a:rect l="l" t="t" r="r" b="b"/>
            <a:pathLst>
              <a:path w="10703560" h="15240">
                <a:moveTo>
                  <a:pt x="10703052" y="0"/>
                </a:moveTo>
                <a:lnTo>
                  <a:pt x="0" y="0"/>
                </a:lnTo>
                <a:lnTo>
                  <a:pt x="0" y="15240"/>
                </a:lnTo>
                <a:lnTo>
                  <a:pt x="10703052" y="15240"/>
                </a:lnTo>
                <a:lnTo>
                  <a:pt x="107030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52400" y="164515"/>
            <a:ext cx="1219199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Adobe Devanagari"/>
                <a:cs typeface="Adobe Devanagari"/>
              </a:rPr>
              <a:t>The</a:t>
            </a:r>
            <a:r>
              <a:rPr sz="4800" spc="-30" dirty="0">
                <a:latin typeface="Adobe Devanagari"/>
                <a:cs typeface="Adobe Devanagari"/>
              </a:rPr>
              <a:t> </a:t>
            </a:r>
            <a:r>
              <a:rPr sz="4800" dirty="0">
                <a:latin typeface="Adobe Devanagari"/>
                <a:cs typeface="Adobe Devanagari"/>
              </a:rPr>
              <a:t>Organizational</a:t>
            </a:r>
            <a:r>
              <a:rPr sz="4800" spc="-30" dirty="0">
                <a:latin typeface="Adobe Devanagari"/>
                <a:cs typeface="Adobe Devanagari"/>
              </a:rPr>
              <a:t> </a:t>
            </a:r>
            <a:r>
              <a:rPr sz="4800" dirty="0">
                <a:latin typeface="Adobe Devanagari"/>
                <a:cs typeface="Adobe Devanagari"/>
              </a:rPr>
              <a:t>Structure</a:t>
            </a:r>
            <a:r>
              <a:rPr sz="4800" spc="-5" dirty="0">
                <a:latin typeface="Adobe Devanagari"/>
                <a:cs typeface="Adobe Devanagari"/>
              </a:rPr>
              <a:t> </a:t>
            </a:r>
            <a:r>
              <a:rPr sz="4800" dirty="0">
                <a:latin typeface="Adobe Devanagari"/>
                <a:cs typeface="Adobe Devanagari"/>
              </a:rPr>
              <a:t>–</a:t>
            </a:r>
            <a:r>
              <a:rPr sz="4800" spc="-20" dirty="0">
                <a:latin typeface="Adobe Devanagari"/>
                <a:cs typeface="Adobe Devanagari"/>
              </a:rPr>
              <a:t> </a:t>
            </a:r>
            <a:r>
              <a:rPr sz="4800" dirty="0">
                <a:latin typeface="Adobe Devanagari"/>
                <a:cs typeface="Adobe Devanagari"/>
              </a:rPr>
              <a:t>People</a:t>
            </a:r>
            <a:r>
              <a:rPr sz="4800" spc="-10" dirty="0">
                <a:latin typeface="Adobe Devanagari"/>
                <a:cs typeface="Adobe Devanagari"/>
              </a:rPr>
              <a:t> </a:t>
            </a:r>
            <a:r>
              <a:rPr lang="en-CA" sz="4800" spc="-10" dirty="0">
                <a:latin typeface="Adobe Devanagari"/>
                <a:cs typeface="Adobe Devanagari"/>
              </a:rPr>
              <a:t>&amp; Culture</a:t>
            </a:r>
            <a:endParaRPr sz="4800" dirty="0">
              <a:latin typeface="Adobe Devanagari"/>
              <a:cs typeface="Adobe Devanaga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12C8E6-28B2-F3B0-6141-6C041DBB67AB}"/>
              </a:ext>
            </a:extLst>
          </p:cNvPr>
          <p:cNvSpPr/>
          <p:nvPr/>
        </p:nvSpPr>
        <p:spPr>
          <a:xfrm>
            <a:off x="3581400" y="4814310"/>
            <a:ext cx="337185" cy="1031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D198B3A-0E19-D296-A3F1-64BE0615D70A}"/>
              </a:ext>
            </a:extLst>
          </p:cNvPr>
          <p:cNvCxnSpPr/>
          <p:nvPr/>
        </p:nvCxnSpPr>
        <p:spPr>
          <a:xfrm>
            <a:off x="1952431" y="4767071"/>
            <a:ext cx="0" cy="29870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4445507" y="1948306"/>
            <a:ext cx="4259580" cy="4692650"/>
            <a:chOff x="4460747" y="1949196"/>
            <a:chExt cx="4259580" cy="4692650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60747" y="1949196"/>
              <a:ext cx="3270503" cy="17327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52843" y="3521964"/>
              <a:ext cx="1967483" cy="11186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4427" y="3619512"/>
              <a:ext cx="1036319" cy="89914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52843" y="4197095"/>
              <a:ext cx="1967483" cy="111861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30795" y="4294632"/>
              <a:ext cx="1242058" cy="89915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52843" y="4855464"/>
              <a:ext cx="1967483" cy="111861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30795" y="4953000"/>
              <a:ext cx="1242058" cy="89915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52843" y="5522976"/>
              <a:ext cx="1967483" cy="111861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34427" y="5618988"/>
              <a:ext cx="1036319" cy="899159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32657" y="919773"/>
            <a:ext cx="12192000" cy="2295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Adobe Devanagari"/>
                <a:cs typeface="Adobe Devanagari"/>
              </a:rPr>
              <a:t>Workforce</a:t>
            </a:r>
            <a:r>
              <a:rPr sz="4800" spc="-30" dirty="0">
                <a:latin typeface="Adobe Devanagari"/>
                <a:cs typeface="Adobe Devanagari"/>
              </a:rPr>
              <a:t> </a:t>
            </a:r>
            <a:r>
              <a:rPr sz="4800" spc="-10" dirty="0">
                <a:latin typeface="Adobe Devanagari"/>
                <a:cs typeface="Adobe Devanagari"/>
              </a:rPr>
              <a:t>Demographics</a:t>
            </a:r>
            <a:endParaRPr sz="4800" dirty="0">
              <a:latin typeface="Adobe Devanagari"/>
              <a:cs typeface="Adobe Devanagari"/>
            </a:endParaRPr>
          </a:p>
          <a:p>
            <a:pPr marL="1905" algn="ctr">
              <a:lnSpc>
                <a:spcPct val="100000"/>
              </a:lnSpc>
              <a:spcBef>
                <a:spcPts val="3470"/>
              </a:spcBef>
            </a:pPr>
            <a:r>
              <a:rPr lang="en-CA" sz="3600" b="1" spc="-20" dirty="0">
                <a:solidFill>
                  <a:srgbClr val="FFFFFF"/>
                </a:solidFill>
                <a:latin typeface="Calibri"/>
                <a:cs typeface="Calibri"/>
              </a:rPr>
              <a:t>310</a:t>
            </a:r>
            <a:r>
              <a:rPr lang="en-CA" sz="3600" b="1" spc="-20" baseline="30000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endParaRPr sz="3600" baseline="300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3600" b="1" spc="-10" dirty="0">
                <a:solidFill>
                  <a:srgbClr val="FFFFFF"/>
                </a:solidFill>
                <a:latin typeface="Calibri"/>
                <a:cs typeface="Calibri"/>
              </a:rPr>
              <a:t>Employees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74922"/>
            <a:ext cx="121920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Workforce</a:t>
            </a:r>
            <a:r>
              <a:rPr spc="-40" dirty="0"/>
              <a:t> </a:t>
            </a:r>
            <a:r>
              <a:rPr spc="-10" dirty="0"/>
              <a:t>Overview</a:t>
            </a:r>
          </a:p>
        </p:txBody>
      </p:sp>
      <p:sp>
        <p:nvSpPr>
          <p:cNvPr id="3" name="object 3"/>
          <p:cNvSpPr/>
          <p:nvPr/>
        </p:nvSpPr>
        <p:spPr>
          <a:xfrm>
            <a:off x="3124835" y="1617215"/>
            <a:ext cx="5942330" cy="15240"/>
          </a:xfrm>
          <a:custGeom>
            <a:avLst/>
            <a:gdLst/>
            <a:ahLst/>
            <a:cxnLst/>
            <a:rect l="l" t="t" r="r" b="b"/>
            <a:pathLst>
              <a:path w="5942330" h="15239">
                <a:moveTo>
                  <a:pt x="5942076" y="0"/>
                </a:moveTo>
                <a:lnTo>
                  <a:pt x="0" y="0"/>
                </a:lnTo>
                <a:lnTo>
                  <a:pt x="0" y="15240"/>
                </a:lnTo>
                <a:lnTo>
                  <a:pt x="5942076" y="15240"/>
                </a:lnTo>
                <a:lnTo>
                  <a:pt x="59420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3412236" y="3521964"/>
            <a:ext cx="3569335" cy="3119755"/>
            <a:chOff x="3412236" y="3521964"/>
            <a:chExt cx="3569335" cy="3119755"/>
          </a:xfrm>
        </p:grpSpPr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43300" y="3521964"/>
              <a:ext cx="3278123" cy="111861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689604" y="3619500"/>
              <a:ext cx="3012947" cy="89915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543300" y="4197095"/>
              <a:ext cx="3278123" cy="111861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816095" y="4294631"/>
              <a:ext cx="2759963" cy="89915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412236" y="4855463"/>
              <a:ext cx="3569207" cy="111861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521964" y="4953000"/>
              <a:ext cx="3349751" cy="89915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550920" y="5522976"/>
              <a:ext cx="3278123" cy="111861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445507" y="5618988"/>
              <a:ext cx="1517903" cy="899159"/>
            </a:xfrm>
            <a:prstGeom prst="rect">
              <a:avLst/>
            </a:prstGeom>
          </p:spPr>
        </p:pic>
      </p:grpSp>
      <p:graphicFrame>
        <p:nvGraphicFramePr>
          <p:cNvPr id="24" name="object 24"/>
          <p:cNvGraphicFramePr>
            <a:graphicFrameLocks noGrp="1"/>
          </p:cNvGraphicFramePr>
          <p:nvPr/>
        </p:nvGraphicFramePr>
        <p:xfrm>
          <a:off x="3742032" y="3823382"/>
          <a:ext cx="4380229" cy="24060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44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60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1020">
                <a:tc>
                  <a:txBody>
                    <a:bodyPr/>
                    <a:lstStyle/>
                    <a:p>
                      <a:pPr marR="356870" algn="ctr">
                        <a:lnSpc>
                          <a:spcPts val="3045"/>
                        </a:lnSpc>
                      </a:pPr>
                      <a:r>
                        <a:rPr sz="3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Administrative</a:t>
                      </a:r>
                      <a:endParaRPr sz="3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5125" algn="ctr">
                        <a:lnSpc>
                          <a:spcPts val="3045"/>
                        </a:lnSpc>
                      </a:pPr>
                      <a:r>
                        <a:rPr sz="32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5%</a:t>
                      </a:r>
                      <a:endParaRPr sz="3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115">
                <a:tc>
                  <a:txBody>
                    <a:bodyPr/>
                    <a:lstStyle/>
                    <a:p>
                      <a:pPr marR="358775"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3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Care</a:t>
                      </a:r>
                      <a:r>
                        <a:rPr sz="3200" b="1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Services</a:t>
                      </a:r>
                      <a:endParaRPr sz="3200">
                        <a:latin typeface="Calibri"/>
                        <a:cs typeface="Calibri"/>
                      </a:endParaRPr>
                    </a:p>
                  </a:txBody>
                  <a:tcPr marL="0" marR="0" marT="33019" marB="0"/>
                </a:tc>
                <a:tc>
                  <a:txBody>
                    <a:bodyPr/>
                    <a:lstStyle/>
                    <a:p>
                      <a:pPr marL="363855"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32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63%</a:t>
                      </a:r>
                      <a:endParaRPr sz="3200">
                        <a:latin typeface="Calibri"/>
                        <a:cs typeface="Calibri"/>
                      </a:endParaRPr>
                    </a:p>
                  </a:txBody>
                  <a:tcPr marL="0" marR="0" marT="33019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2305">
                <a:tc>
                  <a:txBody>
                    <a:bodyPr/>
                    <a:lstStyle/>
                    <a:p>
                      <a:pPr marR="35623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3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Support</a:t>
                      </a:r>
                      <a:r>
                        <a:rPr sz="32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Services</a:t>
                      </a:r>
                      <a:endParaRPr sz="3200">
                        <a:latin typeface="Calibri"/>
                        <a:cs typeface="Calibri"/>
                      </a:endParaRPr>
                    </a:p>
                  </a:txBody>
                  <a:tcPr marL="0" marR="0" marT="24130" marB="0"/>
                </a:tc>
                <a:tc>
                  <a:txBody>
                    <a:bodyPr/>
                    <a:lstStyle/>
                    <a:p>
                      <a:pPr marL="36385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32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26%</a:t>
                      </a:r>
                      <a:endParaRPr sz="3200">
                        <a:latin typeface="Calibri"/>
                        <a:cs typeface="Calibri"/>
                      </a:endParaRPr>
                    </a:p>
                  </a:txBody>
                  <a:tcPr marL="0" marR="0" marT="2413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6575">
                <a:tc>
                  <a:txBody>
                    <a:bodyPr/>
                    <a:lstStyle/>
                    <a:p>
                      <a:pPr marR="34036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3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Other</a:t>
                      </a:r>
                      <a:endParaRPr sz="3200">
                        <a:latin typeface="Calibri"/>
                        <a:cs typeface="Calibri"/>
                      </a:endParaRPr>
                    </a:p>
                  </a:txBody>
                  <a:tcPr marL="0" marR="0" marT="28575" marB="0"/>
                </a:tc>
                <a:tc>
                  <a:txBody>
                    <a:bodyPr/>
                    <a:lstStyle/>
                    <a:p>
                      <a:pPr marL="365125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32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6%</a:t>
                      </a:r>
                      <a:endParaRPr sz="3200">
                        <a:latin typeface="Calibri"/>
                        <a:cs typeface="Calibri"/>
                      </a:endParaRPr>
                    </a:p>
                  </a:txBody>
                  <a:tcPr marL="0" marR="0" marT="2857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56204" y="2282952"/>
            <a:ext cx="774191" cy="146303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4135" y="25198"/>
            <a:ext cx="12127865" cy="1597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Workforce</a:t>
            </a:r>
            <a:r>
              <a:rPr spc="-40" dirty="0"/>
              <a:t> </a:t>
            </a:r>
            <a:r>
              <a:rPr spc="-10" dirty="0"/>
              <a:t>Overview</a:t>
            </a:r>
          </a:p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4800" b="0" dirty="0">
                <a:latin typeface="Adobe Devanagari"/>
                <a:cs typeface="Adobe Devanagari"/>
              </a:rPr>
              <a:t>Workforce</a:t>
            </a:r>
            <a:r>
              <a:rPr sz="4800" b="0" spc="-30" dirty="0">
                <a:latin typeface="Adobe Devanagari"/>
                <a:cs typeface="Adobe Devanagari"/>
              </a:rPr>
              <a:t> </a:t>
            </a:r>
            <a:r>
              <a:rPr sz="4800" b="0" spc="-10" dirty="0">
                <a:latin typeface="Adobe Devanagari"/>
                <a:cs typeface="Adobe Devanagari"/>
              </a:rPr>
              <a:t>Demographics</a:t>
            </a:r>
            <a:endParaRPr sz="4800" dirty="0">
              <a:latin typeface="Adobe Devanagari"/>
              <a:cs typeface="Adobe Devanaga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24835" y="1617215"/>
            <a:ext cx="5942330" cy="15240"/>
          </a:xfrm>
          <a:custGeom>
            <a:avLst/>
            <a:gdLst/>
            <a:ahLst/>
            <a:cxnLst/>
            <a:rect l="l" t="t" r="r" b="b"/>
            <a:pathLst>
              <a:path w="5942330" h="15239">
                <a:moveTo>
                  <a:pt x="5942076" y="0"/>
                </a:moveTo>
                <a:lnTo>
                  <a:pt x="0" y="0"/>
                </a:lnTo>
                <a:lnTo>
                  <a:pt x="0" y="15240"/>
                </a:lnTo>
                <a:lnTo>
                  <a:pt x="5942076" y="15240"/>
                </a:lnTo>
                <a:lnTo>
                  <a:pt x="59420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47888" y="2193036"/>
            <a:ext cx="705611" cy="1542287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631948" y="2290572"/>
            <a:ext cx="7044055" cy="4502150"/>
            <a:chOff x="2631948" y="2290572"/>
            <a:chExt cx="7044055" cy="450215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31948" y="3578352"/>
              <a:ext cx="1967483" cy="122986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33700" y="3675888"/>
              <a:ext cx="1394459" cy="100888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31948" y="4253483"/>
              <a:ext cx="1967483" cy="12298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33700" y="4351020"/>
              <a:ext cx="1394459" cy="100888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31948" y="4911851"/>
              <a:ext cx="1967483" cy="122986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49524" y="5009388"/>
              <a:ext cx="1162811" cy="100888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31948" y="5562600"/>
              <a:ext cx="1967483" cy="122986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49524" y="5660136"/>
              <a:ext cx="1162811" cy="100888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08392" y="3578352"/>
              <a:ext cx="1967483" cy="122834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125968" y="3675888"/>
              <a:ext cx="1162811" cy="100888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708392" y="4253483"/>
              <a:ext cx="1967483" cy="122986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125968" y="4351020"/>
              <a:ext cx="1162811" cy="100888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708392" y="4911851"/>
              <a:ext cx="1967483" cy="122834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125968" y="5009388"/>
              <a:ext cx="1162811" cy="100888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708392" y="5562600"/>
              <a:ext cx="1967483" cy="122986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125968" y="5660136"/>
              <a:ext cx="1162811" cy="100888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504944" y="2290572"/>
              <a:ext cx="3270503" cy="173278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427220" y="3578352"/>
              <a:ext cx="3450335" cy="122834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536947" y="3675888"/>
              <a:ext cx="3230879" cy="100888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427220" y="4253483"/>
              <a:ext cx="3450335" cy="122986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536948" y="4351032"/>
              <a:ext cx="3230879" cy="100887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427220" y="4911851"/>
              <a:ext cx="3450335" cy="122834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536948" y="5009400"/>
              <a:ext cx="3230879" cy="100887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514088" y="5562600"/>
              <a:ext cx="3278123" cy="122986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974336" y="5660136"/>
              <a:ext cx="2388107" cy="1008887"/>
            </a:xfrm>
            <a:prstGeom prst="rect">
              <a:avLst/>
            </a:prstGeom>
          </p:spPr>
        </p:pic>
      </p:grpSp>
      <p:graphicFrame>
        <p:nvGraphicFramePr>
          <p:cNvPr id="32" name="object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41957"/>
              </p:ext>
            </p:extLst>
          </p:nvPr>
        </p:nvGraphicFramePr>
        <p:xfrm>
          <a:off x="3184699" y="2612188"/>
          <a:ext cx="5821045" cy="37344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4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44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499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7150" algn="ctr">
                        <a:lnSpc>
                          <a:spcPts val="3420"/>
                        </a:lnSpc>
                      </a:pPr>
                      <a:r>
                        <a:rPr sz="36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lang="en-CA" sz="36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36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+</a:t>
                      </a:r>
                      <a:endParaRPr sz="3600" dirty="0">
                        <a:latin typeface="Calibri"/>
                        <a:cs typeface="Calibri"/>
                      </a:endParaRPr>
                    </a:p>
                    <a:p>
                      <a:pPr marR="59055" algn="ctr">
                        <a:lnSpc>
                          <a:spcPct val="100000"/>
                        </a:lnSpc>
                      </a:pPr>
                      <a:r>
                        <a:rPr sz="3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Employees</a:t>
                      </a:r>
                      <a:endParaRPr sz="36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0565">
                <a:tc>
                  <a:txBody>
                    <a:bodyPr/>
                    <a:lstStyle/>
                    <a:p>
                      <a:pPr marR="36322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36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38%</a:t>
                      </a:r>
                      <a:endParaRPr sz="3600">
                        <a:latin typeface="Calibri"/>
                        <a:cs typeface="Calibri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R="6604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3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18</a:t>
                      </a:r>
                      <a:r>
                        <a:rPr sz="36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36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39</a:t>
                      </a:r>
                      <a:r>
                        <a:rPr sz="3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Years</a:t>
                      </a:r>
                      <a:endParaRPr sz="3600">
                        <a:latin typeface="Calibri"/>
                        <a:cs typeface="Calibri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36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9%</a:t>
                      </a:r>
                      <a:endParaRPr sz="3600">
                        <a:latin typeface="Calibri"/>
                        <a:cs typeface="Calibri"/>
                      </a:endParaRPr>
                    </a:p>
                  </a:txBody>
                  <a:tcPr marL="0" marR="0" marT="2984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115">
                <a:tc>
                  <a:txBody>
                    <a:bodyPr/>
                    <a:lstStyle/>
                    <a:p>
                      <a:pPr marR="363220" algn="ctr">
                        <a:lnSpc>
                          <a:spcPts val="4280"/>
                        </a:lnSpc>
                      </a:pPr>
                      <a:r>
                        <a:rPr sz="36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33%</a:t>
                      </a:r>
                      <a:endParaRPr sz="36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6040" algn="ctr">
                        <a:lnSpc>
                          <a:spcPts val="4275"/>
                        </a:lnSpc>
                      </a:pPr>
                      <a:r>
                        <a:rPr sz="3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40</a:t>
                      </a:r>
                      <a:r>
                        <a:rPr sz="36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36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59</a:t>
                      </a:r>
                      <a:r>
                        <a:rPr sz="3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Years</a:t>
                      </a:r>
                      <a:endParaRPr sz="36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4275"/>
                        </a:lnSpc>
                      </a:pPr>
                      <a:r>
                        <a:rPr sz="36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9%</a:t>
                      </a:r>
                      <a:endParaRPr sz="36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4050">
                <a:tc>
                  <a:txBody>
                    <a:bodyPr/>
                    <a:lstStyle/>
                    <a:p>
                      <a:pPr marR="363855" algn="ctr">
                        <a:lnSpc>
                          <a:spcPts val="4215"/>
                        </a:lnSpc>
                      </a:pPr>
                      <a:r>
                        <a:rPr sz="36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4%</a:t>
                      </a:r>
                      <a:endParaRPr sz="36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6040" algn="ctr">
                        <a:lnSpc>
                          <a:spcPts val="4210"/>
                        </a:lnSpc>
                      </a:pPr>
                      <a:r>
                        <a:rPr sz="3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60</a:t>
                      </a:r>
                      <a:r>
                        <a:rPr sz="36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36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64</a:t>
                      </a:r>
                      <a:r>
                        <a:rPr sz="3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Years</a:t>
                      </a:r>
                      <a:endParaRPr sz="36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4210"/>
                        </a:lnSpc>
                      </a:pPr>
                      <a:r>
                        <a:rPr sz="36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2%</a:t>
                      </a:r>
                      <a:endParaRPr sz="36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3720">
                <a:tc>
                  <a:txBody>
                    <a:bodyPr/>
                    <a:lstStyle/>
                    <a:p>
                      <a:pPr marR="363855" algn="ctr">
                        <a:lnSpc>
                          <a:spcPts val="4180"/>
                        </a:lnSpc>
                      </a:pPr>
                      <a:r>
                        <a:rPr sz="36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3%</a:t>
                      </a:r>
                      <a:endParaRPr sz="36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ts val="4180"/>
                        </a:lnSpc>
                      </a:pPr>
                      <a:r>
                        <a:rPr sz="3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65+</a:t>
                      </a:r>
                      <a:r>
                        <a:rPr sz="3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endParaRPr sz="36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4180"/>
                        </a:lnSpc>
                      </a:pPr>
                      <a:r>
                        <a:rPr sz="36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2%</a:t>
                      </a:r>
                      <a:endParaRPr sz="36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0037"/>
            <a:ext cx="122682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Workforce</a:t>
            </a:r>
            <a:r>
              <a:rPr spc="-40" dirty="0"/>
              <a:t> </a:t>
            </a:r>
            <a:r>
              <a:rPr spc="-10" dirty="0"/>
              <a:t>Overview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0" y="748004"/>
            <a:ext cx="121920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4800" spc="-10" dirty="0">
                <a:latin typeface="Adobe Devanagari"/>
                <a:cs typeface="Adobe Devanagari"/>
              </a:rPr>
              <a:t>Recruitment</a:t>
            </a:r>
            <a:endParaRPr sz="4800" dirty="0">
              <a:latin typeface="Adobe Devanagari"/>
              <a:cs typeface="Adobe Devanaga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67122" y="1504924"/>
            <a:ext cx="2856230" cy="15240"/>
          </a:xfrm>
          <a:custGeom>
            <a:avLst/>
            <a:gdLst/>
            <a:ahLst/>
            <a:cxnLst/>
            <a:rect l="l" t="t" r="r" b="b"/>
            <a:pathLst>
              <a:path w="2856229" h="15240">
                <a:moveTo>
                  <a:pt x="2855976" y="0"/>
                </a:moveTo>
                <a:lnTo>
                  <a:pt x="0" y="0"/>
                </a:lnTo>
                <a:lnTo>
                  <a:pt x="0" y="15239"/>
                </a:lnTo>
                <a:lnTo>
                  <a:pt x="2855976" y="15239"/>
                </a:lnTo>
                <a:lnTo>
                  <a:pt x="28559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924421" y="1596364"/>
            <a:ext cx="4801870" cy="4460240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sz="2400" dirty="0">
                <a:latin typeface="Calibri"/>
                <a:cs typeface="Calibri"/>
              </a:rPr>
              <a:t>Most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Common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Recruitment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Platforms:</a:t>
            </a:r>
            <a:endParaRPr sz="2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10" dirty="0">
                <a:latin typeface="Calibri"/>
                <a:cs typeface="Calibri"/>
              </a:rPr>
              <a:t>Indeed</a:t>
            </a:r>
            <a:r>
              <a:rPr lang="en-US" sz="2400" spc="-10" dirty="0">
                <a:latin typeface="Calibri"/>
                <a:cs typeface="Calibri"/>
              </a:rPr>
              <a:t> / Career Beacon</a:t>
            </a:r>
            <a:endParaRPr sz="2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01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Calibri"/>
                <a:cs typeface="Calibri"/>
              </a:rPr>
              <a:t>NBCC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Web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site</a:t>
            </a:r>
            <a:endParaRPr sz="2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Calibri"/>
                <a:cs typeface="Calibri"/>
              </a:rPr>
              <a:t>Eastern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College</a:t>
            </a:r>
            <a:endParaRPr sz="2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Calibri"/>
                <a:cs typeface="Calibri"/>
              </a:rPr>
              <a:t>YCC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Web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site</a:t>
            </a:r>
            <a:endParaRPr sz="2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01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Calibri"/>
                <a:cs typeface="Calibri"/>
              </a:rPr>
              <a:t>Refer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Friend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program</a:t>
            </a:r>
            <a:endParaRPr sz="2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Calibri"/>
                <a:cs typeface="Calibri"/>
              </a:rPr>
              <a:t>YCC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Facebook</a:t>
            </a:r>
            <a:endParaRPr sz="2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0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10" dirty="0">
                <a:latin typeface="Calibri"/>
                <a:cs typeface="Calibri"/>
              </a:rPr>
              <a:t>LinkedIn</a:t>
            </a:r>
            <a:endParaRPr sz="2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Calibri"/>
                <a:cs typeface="Calibri"/>
              </a:rPr>
              <a:t>Student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Placements</a:t>
            </a:r>
            <a:endParaRPr sz="2400" dirty="0">
              <a:latin typeface="Calibri"/>
              <a:cs typeface="Calibri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F5A33643-2B61-02A1-A668-A88FCBBDA0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7456778"/>
              </p:ext>
            </p:extLst>
          </p:nvPr>
        </p:nvGraphicFramePr>
        <p:xfrm>
          <a:off x="304800" y="1859280"/>
          <a:ext cx="5867400" cy="4279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y be an image of 2 people, people standing and text that says 'ပျ We thank you! HAPPY CARE SERVICES WEEK GELd nh ..L We appreciate everything you do!'">
            <a:extLst>
              <a:ext uri="{FF2B5EF4-FFF2-40B4-BE49-F238E27FC236}">
                <a16:creationId xmlns:a16="http://schemas.microsoft.com/office/drawing/2014/main" id="{B2B497AD-1E55-5CC5-2377-DD446BFA4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317" y="2919052"/>
            <a:ext cx="3001002" cy="300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0037"/>
            <a:ext cx="121920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Workforce</a:t>
            </a:r>
            <a:r>
              <a:rPr spc="-40" dirty="0"/>
              <a:t> </a:t>
            </a:r>
            <a:r>
              <a:rPr spc="-10" dirty="0"/>
              <a:t>Overview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7283" y="804900"/>
            <a:ext cx="12191999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Adobe Devanagari"/>
                <a:cs typeface="Adobe Devanagari"/>
              </a:rPr>
              <a:t>Investing</a:t>
            </a:r>
            <a:r>
              <a:rPr sz="4800" spc="-30" dirty="0">
                <a:latin typeface="Adobe Devanagari"/>
                <a:cs typeface="Adobe Devanagari"/>
              </a:rPr>
              <a:t> </a:t>
            </a:r>
            <a:r>
              <a:rPr sz="4800" dirty="0">
                <a:latin typeface="Adobe Devanagari"/>
                <a:cs typeface="Adobe Devanagari"/>
              </a:rPr>
              <a:t>in</a:t>
            </a:r>
            <a:r>
              <a:rPr sz="4800" spc="-15" dirty="0">
                <a:latin typeface="Adobe Devanagari"/>
                <a:cs typeface="Adobe Devanagari"/>
              </a:rPr>
              <a:t> </a:t>
            </a:r>
            <a:r>
              <a:rPr sz="4800" spc="-10" dirty="0">
                <a:latin typeface="Adobe Devanagari"/>
                <a:cs typeface="Adobe Devanagari"/>
              </a:rPr>
              <a:t>Employees</a:t>
            </a:r>
            <a:endParaRPr sz="4800" dirty="0">
              <a:latin typeface="Adobe Devanagari"/>
              <a:cs typeface="Adobe Devanaga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445510" y="1752600"/>
            <a:ext cx="5300980" cy="15240"/>
          </a:xfrm>
          <a:custGeom>
            <a:avLst/>
            <a:gdLst/>
            <a:ahLst/>
            <a:cxnLst/>
            <a:rect l="l" t="t" r="r" b="b"/>
            <a:pathLst>
              <a:path w="5300980" h="15240">
                <a:moveTo>
                  <a:pt x="5300472" y="0"/>
                </a:moveTo>
                <a:lnTo>
                  <a:pt x="0" y="0"/>
                </a:lnTo>
                <a:lnTo>
                  <a:pt x="0" y="15240"/>
                </a:lnTo>
                <a:lnTo>
                  <a:pt x="5300472" y="15240"/>
                </a:lnTo>
                <a:lnTo>
                  <a:pt x="53004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78839" y="1958620"/>
            <a:ext cx="9982200" cy="4567917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99720" algn="l"/>
              </a:tabLst>
            </a:pPr>
            <a:r>
              <a:rPr sz="3200" dirty="0">
                <a:latin typeface="Calibri"/>
                <a:cs typeface="Calibri"/>
              </a:rPr>
              <a:t>GET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Inspired</a:t>
            </a:r>
            <a:r>
              <a:rPr sz="3200" spc="-2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Committee</a:t>
            </a:r>
            <a:endParaRPr sz="3200" dirty="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99720" algn="l"/>
              </a:tabLst>
            </a:pPr>
            <a:r>
              <a:rPr sz="3200" dirty="0">
                <a:latin typeface="Calibri"/>
                <a:cs typeface="Calibri"/>
              </a:rPr>
              <a:t>Fitness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Centre</a:t>
            </a:r>
            <a:endParaRPr sz="3200" dirty="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99720" algn="l"/>
              </a:tabLst>
            </a:pPr>
            <a:r>
              <a:rPr sz="3200" spc="-30" dirty="0">
                <a:latin typeface="Calibri"/>
                <a:cs typeface="Calibri"/>
              </a:rPr>
              <a:t>Refer-</a:t>
            </a:r>
            <a:r>
              <a:rPr sz="3200" dirty="0">
                <a:latin typeface="Calibri"/>
                <a:cs typeface="Calibri"/>
              </a:rPr>
              <a:t>a-</a:t>
            </a:r>
            <a:r>
              <a:rPr sz="3200" spc="-10" dirty="0">
                <a:latin typeface="Calibri"/>
                <a:cs typeface="Calibri"/>
              </a:rPr>
              <a:t>Friend</a:t>
            </a:r>
            <a:endParaRPr sz="3200" dirty="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99720" algn="l"/>
              </a:tabLst>
            </a:pPr>
            <a:r>
              <a:rPr sz="3200" dirty="0">
                <a:latin typeface="Calibri"/>
                <a:cs typeface="Calibri"/>
              </a:rPr>
              <a:t>Scholarship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Programs</a:t>
            </a:r>
            <a:endParaRPr sz="3200" dirty="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99720" algn="l"/>
              </a:tabLst>
            </a:pPr>
            <a:r>
              <a:rPr sz="3200" spc="-20" dirty="0">
                <a:latin typeface="Calibri"/>
                <a:cs typeface="Calibri"/>
              </a:rPr>
              <a:t>Real-</a:t>
            </a:r>
            <a:r>
              <a:rPr sz="3200" dirty="0">
                <a:latin typeface="Calibri"/>
                <a:cs typeface="Calibri"/>
              </a:rPr>
              <a:t>time</a:t>
            </a:r>
            <a:r>
              <a:rPr sz="3200" spc="2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Recognition</a:t>
            </a:r>
            <a:endParaRPr sz="3200" dirty="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99720" algn="l"/>
              </a:tabLst>
            </a:pPr>
            <a:r>
              <a:rPr sz="3200" spc="-40" dirty="0">
                <a:latin typeface="Calibri"/>
                <a:cs typeface="Calibri"/>
              </a:rPr>
              <a:t>Years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of</a:t>
            </a:r>
            <a:r>
              <a:rPr sz="3200" spc="-2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Service</a:t>
            </a:r>
            <a:r>
              <a:rPr sz="3200" spc="-5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Awards</a:t>
            </a:r>
            <a:endParaRPr sz="3200" dirty="0"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99720" algn="l"/>
              </a:tabLst>
            </a:pPr>
            <a:r>
              <a:rPr lang="en-US" sz="3200" dirty="0">
                <a:latin typeface="Calibri"/>
                <a:cs typeface="Calibri"/>
              </a:rPr>
              <a:t>Resident Attendant Program</a:t>
            </a:r>
          </a:p>
          <a:p>
            <a:pPr marL="299085" marR="5080" indent="-28702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99720" algn="l"/>
              </a:tabLst>
            </a:pPr>
            <a:r>
              <a:rPr sz="3200" dirty="0">
                <a:latin typeface="Calibri"/>
                <a:cs typeface="Calibri"/>
              </a:rPr>
              <a:t>Professional</a:t>
            </a:r>
            <a:r>
              <a:rPr sz="3200" spc="-18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Development Opportunities</a:t>
            </a:r>
            <a:endParaRPr sz="3200" dirty="0">
              <a:latin typeface="Calibri"/>
              <a:cs typeface="Calibri"/>
            </a:endParaRPr>
          </a:p>
        </p:txBody>
      </p:sp>
      <p:pic>
        <p:nvPicPr>
          <p:cNvPr id="4100" name="Picture 4" descr="May be an image of 2 people and text that says 'YORK CARE CENTRE EXCELLENCE N LONG- ERM CARE We Are Hiring COMMUNITY OUTREACH COORDINATOR FOR THE ADULT DAY PROGRAM To apply, please forward your resume to HumanResources@yorkcarecentre.ca Attention: ADP Community Outreach Coordinator.'">
            <a:extLst>
              <a:ext uri="{FF2B5EF4-FFF2-40B4-BE49-F238E27FC236}">
                <a16:creationId xmlns:a16="http://schemas.microsoft.com/office/drawing/2014/main" id="{81EF3272-23C4-3804-ADBE-96A7E1072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319" y="3856998"/>
            <a:ext cx="3001002" cy="300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ay be an image of text that says 'Happy Retirement'">
            <a:extLst>
              <a:ext uri="{FF2B5EF4-FFF2-40B4-BE49-F238E27FC236}">
                <a16:creationId xmlns:a16="http://schemas.microsoft.com/office/drawing/2014/main" id="{21FCCB8E-C8EE-10B4-AEBD-7CE485BF1C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" t="6453"/>
          <a:stretch/>
        </p:blipFill>
        <p:spPr bwMode="auto">
          <a:xfrm>
            <a:off x="9667547" y="-152400"/>
            <a:ext cx="3001002" cy="300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No photo description available.">
            <a:extLst>
              <a:ext uri="{FF2B5EF4-FFF2-40B4-BE49-F238E27FC236}">
                <a16:creationId xmlns:a16="http://schemas.microsoft.com/office/drawing/2014/main" id="{37975767-A7F2-617F-1BB8-5C23BD14AE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4"/>
          <a:stretch/>
        </p:blipFill>
        <p:spPr bwMode="auto">
          <a:xfrm>
            <a:off x="8233704" y="1586439"/>
            <a:ext cx="1998760" cy="224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95756"/>
            <a:ext cx="12191999" cy="456133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0" y="726188"/>
            <a:ext cx="12192000" cy="2128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3800" b="0" dirty="0">
                <a:solidFill>
                  <a:srgbClr val="C00000"/>
                </a:solidFill>
                <a:latin typeface="Adobe Devanagari"/>
                <a:cs typeface="Adobe Devanagari"/>
              </a:rPr>
              <a:t>Part</a:t>
            </a:r>
            <a:r>
              <a:rPr sz="13800" b="0" spc="10" dirty="0">
                <a:solidFill>
                  <a:srgbClr val="C00000"/>
                </a:solidFill>
                <a:latin typeface="Adobe Devanagari"/>
                <a:cs typeface="Adobe Devanagari"/>
              </a:rPr>
              <a:t> </a:t>
            </a:r>
            <a:r>
              <a:rPr sz="13800" b="0" spc="-50" dirty="0">
                <a:solidFill>
                  <a:srgbClr val="C00000"/>
                </a:solidFill>
                <a:latin typeface="Adobe Devanagari"/>
                <a:cs typeface="Adobe Devanagari"/>
              </a:rPr>
              <a:t>7</a:t>
            </a:r>
            <a:endParaRPr sz="13800" dirty="0">
              <a:latin typeface="Adobe Devanagari"/>
              <a:cs typeface="Adobe Devanaga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-2" y="2503103"/>
            <a:ext cx="12192001" cy="290528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12700" algn="ctr">
              <a:lnSpc>
                <a:spcPct val="100000"/>
              </a:lnSpc>
              <a:spcBef>
                <a:spcPts val="95"/>
              </a:spcBef>
            </a:pPr>
            <a:r>
              <a:rPr lang="en-CA" sz="9400" b="1" dirty="0">
                <a:solidFill>
                  <a:srgbClr val="2E5496"/>
                </a:solidFill>
                <a:latin typeface="Adobe Devanagari"/>
                <a:cs typeface="Adobe Devanagari"/>
              </a:rPr>
              <a:t>H</a:t>
            </a:r>
            <a:r>
              <a:rPr sz="9400" b="1" dirty="0">
                <a:solidFill>
                  <a:srgbClr val="2E5496"/>
                </a:solidFill>
                <a:latin typeface="Adobe Devanagari"/>
                <a:cs typeface="Adobe Devanagari"/>
              </a:rPr>
              <a:t>OW</a:t>
            </a:r>
            <a:r>
              <a:rPr sz="9400" b="1" spc="-225" dirty="0">
                <a:solidFill>
                  <a:srgbClr val="2E5496"/>
                </a:solidFill>
                <a:latin typeface="Adobe Devanagari"/>
                <a:cs typeface="Adobe Devanagari"/>
              </a:rPr>
              <a:t> </a:t>
            </a:r>
            <a:r>
              <a:rPr sz="9400" b="1" spc="-25" dirty="0">
                <a:solidFill>
                  <a:srgbClr val="2E5496"/>
                </a:solidFill>
                <a:latin typeface="Adobe Devanagari"/>
                <a:cs typeface="Adobe Devanagari"/>
              </a:rPr>
              <a:t>THE </a:t>
            </a:r>
            <a:endParaRPr lang="en-CA" sz="9400" b="1" spc="-25" dirty="0">
              <a:solidFill>
                <a:srgbClr val="2E5496"/>
              </a:solidFill>
              <a:latin typeface="Adobe Devanagari"/>
              <a:cs typeface="Adobe Devanagari"/>
            </a:endParaRPr>
          </a:p>
          <a:p>
            <a:pPr marL="12700" marR="5080" indent="-12700" algn="ctr">
              <a:lnSpc>
                <a:spcPct val="100000"/>
              </a:lnSpc>
              <a:spcBef>
                <a:spcPts val="95"/>
              </a:spcBef>
            </a:pPr>
            <a:r>
              <a:rPr sz="9400" b="1" dirty="0">
                <a:solidFill>
                  <a:srgbClr val="2E5496"/>
                </a:solidFill>
                <a:latin typeface="Adobe Devanagari"/>
                <a:cs typeface="Adobe Devanagari"/>
              </a:rPr>
              <a:t>FUNDING</a:t>
            </a:r>
            <a:r>
              <a:rPr sz="9400" b="1" spc="-415" dirty="0">
                <a:solidFill>
                  <a:srgbClr val="2E5496"/>
                </a:solidFill>
                <a:latin typeface="Adobe Devanagari"/>
                <a:cs typeface="Adobe Devanagari"/>
              </a:rPr>
              <a:t> </a:t>
            </a:r>
            <a:r>
              <a:rPr sz="9400" b="1" spc="-10" dirty="0">
                <a:solidFill>
                  <a:srgbClr val="2E5496"/>
                </a:solidFill>
                <a:latin typeface="Adobe Devanagari"/>
                <a:cs typeface="Adobe Devanagari"/>
              </a:rPr>
              <a:t>FLOWS</a:t>
            </a:r>
            <a:endParaRPr sz="9400" dirty="0">
              <a:latin typeface="Adobe Devanagari"/>
              <a:cs typeface="Adobe Devanaga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84094" y="2221740"/>
            <a:ext cx="4729480" cy="1963420"/>
            <a:chOff x="2784094" y="2221740"/>
            <a:chExt cx="4729480" cy="1963420"/>
          </a:xfrm>
        </p:grpSpPr>
        <p:sp>
          <p:nvSpPr>
            <p:cNvPr id="3" name="object 3"/>
            <p:cNvSpPr/>
            <p:nvPr/>
          </p:nvSpPr>
          <p:spPr>
            <a:xfrm>
              <a:off x="5911597" y="2756916"/>
              <a:ext cx="3810" cy="879475"/>
            </a:xfrm>
            <a:custGeom>
              <a:avLst/>
              <a:gdLst/>
              <a:ahLst/>
              <a:cxnLst/>
              <a:rect l="l" t="t" r="r" b="b"/>
              <a:pathLst>
                <a:path w="3810" h="879475">
                  <a:moveTo>
                    <a:pt x="3327" y="0"/>
                  </a:moveTo>
                  <a:lnTo>
                    <a:pt x="0" y="878941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524496" y="3177541"/>
              <a:ext cx="391795" cy="0"/>
            </a:xfrm>
            <a:custGeom>
              <a:avLst/>
              <a:gdLst/>
              <a:ahLst/>
              <a:cxnLst/>
              <a:rect l="l" t="t" r="r" b="b"/>
              <a:pathLst>
                <a:path w="391795">
                  <a:moveTo>
                    <a:pt x="391325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81144" y="2228090"/>
              <a:ext cx="2668905" cy="528955"/>
            </a:xfrm>
            <a:custGeom>
              <a:avLst/>
              <a:gdLst/>
              <a:ahLst/>
              <a:cxnLst/>
              <a:rect l="l" t="t" r="r" b="b"/>
              <a:pathLst>
                <a:path w="2668904" h="528955">
                  <a:moveTo>
                    <a:pt x="0" y="88137"/>
                  </a:moveTo>
                  <a:lnTo>
                    <a:pt x="6926" y="53829"/>
                  </a:lnTo>
                  <a:lnTo>
                    <a:pt x="25814" y="25814"/>
                  </a:lnTo>
                  <a:lnTo>
                    <a:pt x="53829" y="6926"/>
                  </a:lnTo>
                  <a:lnTo>
                    <a:pt x="88138" y="0"/>
                  </a:lnTo>
                  <a:lnTo>
                    <a:pt x="2580386" y="0"/>
                  </a:lnTo>
                  <a:lnTo>
                    <a:pt x="2614694" y="6926"/>
                  </a:lnTo>
                  <a:lnTo>
                    <a:pt x="2642709" y="25814"/>
                  </a:lnTo>
                  <a:lnTo>
                    <a:pt x="2661597" y="53829"/>
                  </a:lnTo>
                  <a:lnTo>
                    <a:pt x="2668524" y="88137"/>
                  </a:lnTo>
                  <a:lnTo>
                    <a:pt x="2668524" y="440690"/>
                  </a:lnTo>
                  <a:lnTo>
                    <a:pt x="2661597" y="474998"/>
                  </a:lnTo>
                  <a:lnTo>
                    <a:pt x="2642709" y="503013"/>
                  </a:lnTo>
                  <a:lnTo>
                    <a:pt x="2614694" y="521901"/>
                  </a:lnTo>
                  <a:lnTo>
                    <a:pt x="2580386" y="528828"/>
                  </a:lnTo>
                  <a:lnTo>
                    <a:pt x="88138" y="528828"/>
                  </a:lnTo>
                  <a:lnTo>
                    <a:pt x="53829" y="521901"/>
                  </a:lnTo>
                  <a:lnTo>
                    <a:pt x="25814" y="503013"/>
                  </a:lnTo>
                  <a:lnTo>
                    <a:pt x="6926" y="474998"/>
                  </a:lnTo>
                  <a:lnTo>
                    <a:pt x="0" y="440690"/>
                  </a:lnTo>
                  <a:lnTo>
                    <a:pt x="0" y="8813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790444" y="2913889"/>
              <a:ext cx="2734310" cy="528955"/>
            </a:xfrm>
            <a:custGeom>
              <a:avLst/>
              <a:gdLst/>
              <a:ahLst/>
              <a:cxnLst/>
              <a:rect l="l" t="t" r="r" b="b"/>
              <a:pathLst>
                <a:path w="2734310" h="528954">
                  <a:moveTo>
                    <a:pt x="0" y="88137"/>
                  </a:moveTo>
                  <a:lnTo>
                    <a:pt x="6926" y="53829"/>
                  </a:lnTo>
                  <a:lnTo>
                    <a:pt x="25814" y="25814"/>
                  </a:lnTo>
                  <a:lnTo>
                    <a:pt x="53829" y="6926"/>
                  </a:lnTo>
                  <a:lnTo>
                    <a:pt x="88138" y="0"/>
                  </a:lnTo>
                  <a:lnTo>
                    <a:pt x="2645918" y="0"/>
                  </a:lnTo>
                  <a:lnTo>
                    <a:pt x="2680226" y="6926"/>
                  </a:lnTo>
                  <a:lnTo>
                    <a:pt x="2708241" y="25814"/>
                  </a:lnTo>
                  <a:lnTo>
                    <a:pt x="2727129" y="53829"/>
                  </a:lnTo>
                  <a:lnTo>
                    <a:pt x="2734056" y="88137"/>
                  </a:lnTo>
                  <a:lnTo>
                    <a:pt x="2734056" y="440690"/>
                  </a:lnTo>
                  <a:lnTo>
                    <a:pt x="2727129" y="474998"/>
                  </a:lnTo>
                  <a:lnTo>
                    <a:pt x="2708241" y="503013"/>
                  </a:lnTo>
                  <a:lnTo>
                    <a:pt x="2680226" y="521901"/>
                  </a:lnTo>
                  <a:lnTo>
                    <a:pt x="2645918" y="528828"/>
                  </a:lnTo>
                  <a:lnTo>
                    <a:pt x="88138" y="528828"/>
                  </a:lnTo>
                  <a:lnTo>
                    <a:pt x="53829" y="521901"/>
                  </a:lnTo>
                  <a:lnTo>
                    <a:pt x="25814" y="503013"/>
                  </a:lnTo>
                  <a:lnTo>
                    <a:pt x="6926" y="474998"/>
                  </a:lnTo>
                  <a:lnTo>
                    <a:pt x="0" y="440690"/>
                  </a:lnTo>
                  <a:lnTo>
                    <a:pt x="0" y="8813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317491" y="3636263"/>
              <a:ext cx="3190240" cy="542925"/>
            </a:xfrm>
            <a:custGeom>
              <a:avLst/>
              <a:gdLst/>
              <a:ahLst/>
              <a:cxnLst/>
              <a:rect l="l" t="t" r="r" b="b"/>
              <a:pathLst>
                <a:path w="3190240" h="542925">
                  <a:moveTo>
                    <a:pt x="0" y="90424"/>
                  </a:moveTo>
                  <a:lnTo>
                    <a:pt x="7106" y="55228"/>
                  </a:lnTo>
                  <a:lnTo>
                    <a:pt x="26485" y="26485"/>
                  </a:lnTo>
                  <a:lnTo>
                    <a:pt x="55228" y="7106"/>
                  </a:lnTo>
                  <a:lnTo>
                    <a:pt x="90424" y="0"/>
                  </a:lnTo>
                  <a:lnTo>
                    <a:pt x="3099308" y="0"/>
                  </a:lnTo>
                  <a:lnTo>
                    <a:pt x="3134503" y="7106"/>
                  </a:lnTo>
                  <a:lnTo>
                    <a:pt x="3163246" y="26485"/>
                  </a:lnTo>
                  <a:lnTo>
                    <a:pt x="3182625" y="55228"/>
                  </a:lnTo>
                  <a:lnTo>
                    <a:pt x="3189732" y="90424"/>
                  </a:lnTo>
                  <a:lnTo>
                    <a:pt x="3189732" y="452120"/>
                  </a:lnTo>
                  <a:lnTo>
                    <a:pt x="3182625" y="487315"/>
                  </a:lnTo>
                  <a:lnTo>
                    <a:pt x="3163246" y="516058"/>
                  </a:lnTo>
                  <a:lnTo>
                    <a:pt x="3134503" y="535437"/>
                  </a:lnTo>
                  <a:lnTo>
                    <a:pt x="3099308" y="542544"/>
                  </a:lnTo>
                  <a:lnTo>
                    <a:pt x="90424" y="542544"/>
                  </a:lnTo>
                  <a:lnTo>
                    <a:pt x="55228" y="535437"/>
                  </a:lnTo>
                  <a:lnTo>
                    <a:pt x="26485" y="516058"/>
                  </a:lnTo>
                  <a:lnTo>
                    <a:pt x="7106" y="487315"/>
                  </a:lnTo>
                  <a:lnTo>
                    <a:pt x="0" y="452120"/>
                  </a:lnTo>
                  <a:lnTo>
                    <a:pt x="0" y="90424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0363200" y="6251178"/>
            <a:ext cx="113855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5"/>
              </a:spcBef>
            </a:pPr>
            <a:r>
              <a:rPr sz="1050" spc="-10" dirty="0">
                <a:latin typeface="Calibri"/>
                <a:cs typeface="Calibri"/>
              </a:rPr>
              <a:t>Organizational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Chart</a:t>
            </a:r>
            <a:endParaRPr sz="1050" dirty="0">
              <a:latin typeface="Calibri"/>
              <a:cs typeface="Calibri"/>
            </a:endParaRPr>
          </a:p>
          <a:p>
            <a:pPr marR="5715" algn="r">
              <a:lnSpc>
                <a:spcPct val="100000"/>
              </a:lnSpc>
            </a:pPr>
            <a:r>
              <a:rPr lang="en-CA" sz="1050" dirty="0">
                <a:latin typeface="Calibri"/>
                <a:cs typeface="Calibri"/>
              </a:rPr>
              <a:t>November 2023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99025" y="2287640"/>
            <a:ext cx="3702050" cy="18133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09520" marR="170815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President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&amp;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CEO </a:t>
            </a:r>
            <a:r>
              <a:rPr lang="en-CA" sz="1200" spc="-25" dirty="0">
                <a:latin typeface="Calibri"/>
                <a:cs typeface="Calibri"/>
              </a:rPr>
              <a:t>Geri Geldart</a:t>
            </a:r>
            <a:endParaRPr sz="1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 dirty="0">
              <a:latin typeface="Calibri"/>
              <a:cs typeface="Calibri"/>
            </a:endParaRPr>
          </a:p>
          <a:p>
            <a:pPr marR="1184910" algn="r">
              <a:lnSpc>
                <a:spcPct val="100000"/>
              </a:lnSpc>
              <a:spcBef>
                <a:spcPts val="1055"/>
              </a:spcBef>
            </a:pPr>
            <a:r>
              <a:rPr sz="1200" dirty="0">
                <a:latin typeface="Calibri"/>
                <a:cs typeface="Calibri"/>
              </a:rPr>
              <a:t>Executive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Assistant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&amp;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Board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Coordinator</a:t>
            </a:r>
            <a:endParaRPr sz="1200" dirty="0">
              <a:latin typeface="Calibri"/>
              <a:cs typeface="Calibri"/>
            </a:endParaRPr>
          </a:p>
          <a:p>
            <a:pPr marR="1186815" algn="ctr">
              <a:lnSpc>
                <a:spcPct val="100000"/>
              </a:lnSpc>
            </a:pPr>
            <a:r>
              <a:rPr lang="en-CA" sz="1200" dirty="0">
                <a:latin typeface="Calibri"/>
                <a:cs typeface="Calibri"/>
              </a:rPr>
              <a:t>Jennifer Vos</a:t>
            </a:r>
            <a:endParaRPr sz="1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00" dirty="0">
              <a:latin typeface="Calibri"/>
              <a:cs typeface="Calibri"/>
            </a:endParaRPr>
          </a:p>
          <a:p>
            <a:pPr marL="2336165" marR="5080" algn="ctr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Chief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Financial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Officer </a:t>
            </a:r>
            <a:r>
              <a:rPr lang="en-US" sz="1200" spc="-10" dirty="0">
                <a:latin typeface="Calibri"/>
                <a:cs typeface="Calibri"/>
              </a:rPr>
              <a:t>Heather Harris-Jones</a:t>
            </a:r>
            <a:endParaRPr sz="1200" dirty="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633473" y="4175633"/>
            <a:ext cx="7799070" cy="1271905"/>
            <a:chOff x="1633473" y="4175633"/>
            <a:chExt cx="7799070" cy="1271905"/>
          </a:xfrm>
        </p:grpSpPr>
        <p:sp>
          <p:nvSpPr>
            <p:cNvPr id="11" name="object 11"/>
            <p:cNvSpPr/>
            <p:nvPr/>
          </p:nvSpPr>
          <p:spPr>
            <a:xfrm>
              <a:off x="5911595" y="4178808"/>
              <a:ext cx="0" cy="402590"/>
            </a:xfrm>
            <a:custGeom>
              <a:avLst/>
              <a:gdLst/>
              <a:ahLst/>
              <a:cxnLst/>
              <a:rect l="l" t="t" r="r" b="b"/>
              <a:pathLst>
                <a:path h="402589">
                  <a:moveTo>
                    <a:pt x="0" y="0"/>
                  </a:moveTo>
                  <a:lnTo>
                    <a:pt x="0" y="402526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756917" y="4582668"/>
              <a:ext cx="6672580" cy="0"/>
            </a:xfrm>
            <a:custGeom>
              <a:avLst/>
              <a:gdLst/>
              <a:ahLst/>
              <a:cxnLst/>
              <a:rect l="l" t="t" r="r" b="b"/>
              <a:pathLst>
                <a:path w="6672580">
                  <a:moveTo>
                    <a:pt x="6672173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39823" y="4898137"/>
              <a:ext cx="2232660" cy="542925"/>
            </a:xfrm>
            <a:custGeom>
              <a:avLst/>
              <a:gdLst/>
              <a:ahLst/>
              <a:cxnLst/>
              <a:rect l="l" t="t" r="r" b="b"/>
              <a:pathLst>
                <a:path w="2232660" h="542925">
                  <a:moveTo>
                    <a:pt x="0" y="90424"/>
                  </a:moveTo>
                  <a:lnTo>
                    <a:pt x="7106" y="55228"/>
                  </a:lnTo>
                  <a:lnTo>
                    <a:pt x="26485" y="26485"/>
                  </a:lnTo>
                  <a:lnTo>
                    <a:pt x="55228" y="7106"/>
                  </a:lnTo>
                  <a:lnTo>
                    <a:pt x="90424" y="0"/>
                  </a:lnTo>
                  <a:lnTo>
                    <a:pt x="2142236" y="0"/>
                  </a:lnTo>
                  <a:lnTo>
                    <a:pt x="2177431" y="7106"/>
                  </a:lnTo>
                  <a:lnTo>
                    <a:pt x="2206174" y="26485"/>
                  </a:lnTo>
                  <a:lnTo>
                    <a:pt x="2225553" y="55228"/>
                  </a:lnTo>
                  <a:lnTo>
                    <a:pt x="2232660" y="90424"/>
                  </a:lnTo>
                  <a:lnTo>
                    <a:pt x="2232660" y="452120"/>
                  </a:lnTo>
                  <a:lnTo>
                    <a:pt x="2225553" y="487315"/>
                  </a:lnTo>
                  <a:lnTo>
                    <a:pt x="2206174" y="516058"/>
                  </a:lnTo>
                  <a:lnTo>
                    <a:pt x="2177431" y="535437"/>
                  </a:lnTo>
                  <a:lnTo>
                    <a:pt x="2142236" y="542544"/>
                  </a:lnTo>
                  <a:lnTo>
                    <a:pt x="90424" y="542544"/>
                  </a:lnTo>
                  <a:lnTo>
                    <a:pt x="55228" y="535437"/>
                  </a:lnTo>
                  <a:lnTo>
                    <a:pt x="26485" y="516058"/>
                  </a:lnTo>
                  <a:lnTo>
                    <a:pt x="7106" y="487315"/>
                  </a:lnTo>
                  <a:lnTo>
                    <a:pt x="0" y="452120"/>
                  </a:lnTo>
                  <a:lnTo>
                    <a:pt x="0" y="90424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173182" y="4965161"/>
            <a:ext cx="11633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3990" marR="5080" indent="-161925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Senior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Accountant Kathy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Palmer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753741" y="4579492"/>
            <a:ext cx="4345305" cy="868044"/>
            <a:chOff x="2753741" y="4579492"/>
            <a:chExt cx="4345305" cy="868044"/>
          </a:xfrm>
        </p:grpSpPr>
        <p:sp>
          <p:nvSpPr>
            <p:cNvPr id="16" name="object 16"/>
            <p:cNvSpPr/>
            <p:nvPr/>
          </p:nvSpPr>
          <p:spPr>
            <a:xfrm>
              <a:off x="2756916" y="4582667"/>
              <a:ext cx="0" cy="316865"/>
            </a:xfrm>
            <a:custGeom>
              <a:avLst/>
              <a:gdLst/>
              <a:ahLst/>
              <a:cxnLst/>
              <a:rect l="l" t="t" r="r" b="b"/>
              <a:pathLst>
                <a:path h="316864">
                  <a:moveTo>
                    <a:pt x="0" y="0"/>
                  </a:moveTo>
                  <a:lnTo>
                    <a:pt x="0" y="316344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728972" y="4898138"/>
              <a:ext cx="2364105" cy="542925"/>
            </a:xfrm>
            <a:custGeom>
              <a:avLst/>
              <a:gdLst/>
              <a:ahLst/>
              <a:cxnLst/>
              <a:rect l="l" t="t" r="r" b="b"/>
              <a:pathLst>
                <a:path w="2364104" h="542925">
                  <a:moveTo>
                    <a:pt x="0" y="90423"/>
                  </a:moveTo>
                  <a:lnTo>
                    <a:pt x="7106" y="55228"/>
                  </a:lnTo>
                  <a:lnTo>
                    <a:pt x="26485" y="26485"/>
                  </a:lnTo>
                  <a:lnTo>
                    <a:pt x="55228" y="7106"/>
                  </a:lnTo>
                  <a:lnTo>
                    <a:pt x="90424" y="0"/>
                  </a:lnTo>
                  <a:lnTo>
                    <a:pt x="2273300" y="0"/>
                  </a:lnTo>
                  <a:lnTo>
                    <a:pt x="2308495" y="7106"/>
                  </a:lnTo>
                  <a:lnTo>
                    <a:pt x="2337238" y="26485"/>
                  </a:lnTo>
                  <a:lnTo>
                    <a:pt x="2356617" y="55228"/>
                  </a:lnTo>
                  <a:lnTo>
                    <a:pt x="2363724" y="90423"/>
                  </a:lnTo>
                  <a:lnTo>
                    <a:pt x="2363724" y="452119"/>
                  </a:lnTo>
                  <a:lnTo>
                    <a:pt x="2356617" y="487315"/>
                  </a:lnTo>
                  <a:lnTo>
                    <a:pt x="2337238" y="516058"/>
                  </a:lnTo>
                  <a:lnTo>
                    <a:pt x="2308495" y="535437"/>
                  </a:lnTo>
                  <a:lnTo>
                    <a:pt x="2273300" y="542543"/>
                  </a:lnTo>
                  <a:lnTo>
                    <a:pt x="90424" y="542543"/>
                  </a:lnTo>
                  <a:lnTo>
                    <a:pt x="55228" y="535437"/>
                  </a:lnTo>
                  <a:lnTo>
                    <a:pt x="26485" y="516058"/>
                  </a:lnTo>
                  <a:lnTo>
                    <a:pt x="7106" y="487315"/>
                  </a:lnTo>
                  <a:lnTo>
                    <a:pt x="0" y="452119"/>
                  </a:lnTo>
                  <a:lnTo>
                    <a:pt x="0" y="90423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4859587" y="4965161"/>
            <a:ext cx="2099934" cy="394980"/>
          </a:xfrm>
          <a:prstGeom prst="rect">
            <a:avLst/>
          </a:prstGeom>
        </p:spPr>
        <p:txBody>
          <a:bodyPr vert="horz" wrap="none" lIns="0" tIns="12700" rIns="0" bIns="0" rtlCol="0">
            <a:spAutoFit/>
          </a:bodyPr>
          <a:lstStyle/>
          <a:p>
            <a:pPr marL="513715" marR="5080" indent="-501650" algn="ctr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Calibri"/>
                <a:cs typeface="Calibri"/>
              </a:rPr>
              <a:t>Accountants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Receivable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Specialist</a:t>
            </a:r>
            <a:endParaRPr lang="en-US" sz="1200" spc="-10" dirty="0">
              <a:latin typeface="Calibri"/>
              <a:cs typeface="Calibri"/>
            </a:endParaRPr>
          </a:p>
          <a:p>
            <a:pPr marL="513715" marR="5080" indent="-501650" algn="ctr">
              <a:lnSpc>
                <a:spcPct val="100000"/>
              </a:lnSpc>
              <a:spcBef>
                <a:spcPts val="100"/>
              </a:spcBef>
            </a:pPr>
            <a:r>
              <a:rPr lang="en-US" sz="1200" spc="-10" dirty="0">
                <a:latin typeface="Calibri"/>
                <a:cs typeface="Calibri"/>
              </a:rPr>
              <a:t>Dee Hunter</a:t>
            </a:r>
            <a:endParaRPr sz="1200" dirty="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911595" y="4577969"/>
            <a:ext cx="4987036" cy="864869"/>
            <a:chOff x="5906896" y="4577969"/>
            <a:chExt cx="4991735" cy="864869"/>
          </a:xfrm>
        </p:grpSpPr>
        <p:sp>
          <p:nvSpPr>
            <p:cNvPr id="20" name="object 20"/>
            <p:cNvSpPr/>
            <p:nvPr/>
          </p:nvSpPr>
          <p:spPr>
            <a:xfrm>
              <a:off x="5910071" y="4581144"/>
              <a:ext cx="0" cy="317500"/>
            </a:xfrm>
            <a:custGeom>
              <a:avLst/>
              <a:gdLst/>
              <a:ahLst/>
              <a:cxnLst/>
              <a:rect l="l" t="t" r="r" b="b"/>
              <a:pathLst>
                <a:path h="317500">
                  <a:moveTo>
                    <a:pt x="0" y="0"/>
                  </a:moveTo>
                  <a:lnTo>
                    <a:pt x="0" y="316941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964423" y="4898137"/>
              <a:ext cx="2927985" cy="538480"/>
            </a:xfrm>
            <a:custGeom>
              <a:avLst/>
              <a:gdLst/>
              <a:ahLst/>
              <a:cxnLst/>
              <a:rect l="l" t="t" r="r" b="b"/>
              <a:pathLst>
                <a:path w="2927984" h="538479">
                  <a:moveTo>
                    <a:pt x="0" y="89661"/>
                  </a:moveTo>
                  <a:lnTo>
                    <a:pt x="7046" y="54762"/>
                  </a:lnTo>
                  <a:lnTo>
                    <a:pt x="26262" y="26262"/>
                  </a:lnTo>
                  <a:lnTo>
                    <a:pt x="54762" y="7046"/>
                  </a:lnTo>
                  <a:lnTo>
                    <a:pt x="89662" y="0"/>
                  </a:lnTo>
                  <a:lnTo>
                    <a:pt x="2837942" y="0"/>
                  </a:lnTo>
                  <a:lnTo>
                    <a:pt x="2872841" y="7046"/>
                  </a:lnTo>
                  <a:lnTo>
                    <a:pt x="2901341" y="26262"/>
                  </a:lnTo>
                  <a:lnTo>
                    <a:pt x="2920557" y="54762"/>
                  </a:lnTo>
                  <a:lnTo>
                    <a:pt x="2927604" y="89661"/>
                  </a:lnTo>
                  <a:lnTo>
                    <a:pt x="2927604" y="448309"/>
                  </a:lnTo>
                  <a:lnTo>
                    <a:pt x="2920557" y="483209"/>
                  </a:lnTo>
                  <a:lnTo>
                    <a:pt x="2901341" y="511709"/>
                  </a:lnTo>
                  <a:lnTo>
                    <a:pt x="2872841" y="530925"/>
                  </a:lnTo>
                  <a:lnTo>
                    <a:pt x="2837942" y="537971"/>
                  </a:lnTo>
                  <a:lnTo>
                    <a:pt x="89662" y="537971"/>
                  </a:lnTo>
                  <a:lnTo>
                    <a:pt x="54762" y="530925"/>
                  </a:lnTo>
                  <a:lnTo>
                    <a:pt x="26262" y="511709"/>
                  </a:lnTo>
                  <a:lnTo>
                    <a:pt x="7046" y="483209"/>
                  </a:lnTo>
                  <a:lnTo>
                    <a:pt x="0" y="448309"/>
                  </a:lnTo>
                  <a:lnTo>
                    <a:pt x="0" y="89661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8079418" y="4962855"/>
            <a:ext cx="269748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90600" marR="5080" indent="-978535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Accounts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Payable </a:t>
            </a:r>
            <a:r>
              <a:rPr sz="1200" dirty="0">
                <a:latin typeface="Calibri"/>
                <a:cs typeface="Calibri"/>
              </a:rPr>
              <a:t>&amp;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Procurement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Specialist </a:t>
            </a:r>
            <a:r>
              <a:rPr lang="en-US" sz="1200" spc="-10" dirty="0">
                <a:latin typeface="Calibri"/>
                <a:cs typeface="Calibri"/>
              </a:rPr>
              <a:t>Renee Lowe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9428988" y="4581144"/>
            <a:ext cx="0" cy="316865"/>
          </a:xfrm>
          <a:custGeom>
            <a:avLst/>
            <a:gdLst/>
            <a:ahLst/>
            <a:cxnLst/>
            <a:rect l="l" t="t" r="r" b="b"/>
            <a:pathLst>
              <a:path h="316864">
                <a:moveTo>
                  <a:pt x="0" y="0"/>
                </a:moveTo>
                <a:lnTo>
                  <a:pt x="0" y="316674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76912" y="786846"/>
            <a:ext cx="11832590" cy="15240"/>
          </a:xfrm>
          <a:custGeom>
            <a:avLst/>
            <a:gdLst/>
            <a:ahLst/>
            <a:cxnLst/>
            <a:rect l="l" t="t" r="r" b="b"/>
            <a:pathLst>
              <a:path w="11832590" h="15240">
                <a:moveTo>
                  <a:pt x="11832336" y="0"/>
                </a:moveTo>
                <a:lnTo>
                  <a:pt x="0" y="0"/>
                </a:lnTo>
                <a:lnTo>
                  <a:pt x="0" y="15240"/>
                </a:lnTo>
                <a:lnTo>
                  <a:pt x="11832336" y="15240"/>
                </a:lnTo>
                <a:lnTo>
                  <a:pt x="118323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19050" y="10116"/>
            <a:ext cx="12191998" cy="170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4800" b="0" dirty="0">
                <a:latin typeface="Adobe Devanagari"/>
                <a:cs typeface="Adobe Devanagari"/>
              </a:rPr>
              <a:t>The</a:t>
            </a:r>
            <a:r>
              <a:rPr sz="4800" b="0" spc="-30" dirty="0">
                <a:latin typeface="Adobe Devanagari"/>
                <a:cs typeface="Adobe Devanagari"/>
              </a:rPr>
              <a:t> </a:t>
            </a:r>
            <a:r>
              <a:rPr sz="4800" b="0" dirty="0">
                <a:latin typeface="Adobe Devanagari"/>
                <a:cs typeface="Adobe Devanagari"/>
              </a:rPr>
              <a:t>Organizational</a:t>
            </a:r>
            <a:r>
              <a:rPr sz="4800" b="0" spc="-25" dirty="0">
                <a:latin typeface="Adobe Devanagari"/>
                <a:cs typeface="Adobe Devanagari"/>
              </a:rPr>
              <a:t> </a:t>
            </a:r>
            <a:r>
              <a:rPr sz="4800" b="0" dirty="0">
                <a:latin typeface="Adobe Devanagari"/>
                <a:cs typeface="Adobe Devanagari"/>
              </a:rPr>
              <a:t>Structure</a:t>
            </a:r>
            <a:r>
              <a:rPr lang="en-CA" sz="4800" b="0" spc="-20" dirty="0">
                <a:latin typeface="Adobe Devanagari"/>
                <a:cs typeface="Adobe Devanagari"/>
              </a:rPr>
              <a:t> </a:t>
            </a:r>
            <a:br>
              <a:rPr lang="en-CA" sz="1400" b="0" spc="-20" dirty="0">
                <a:latin typeface="Adobe Devanagari"/>
                <a:cs typeface="Adobe Devanagari"/>
              </a:rPr>
            </a:br>
            <a:br>
              <a:rPr lang="en-CA" sz="1400" b="0" spc="-20" dirty="0">
                <a:latin typeface="Adobe Devanagari"/>
                <a:cs typeface="Adobe Devanagari"/>
              </a:rPr>
            </a:br>
            <a:r>
              <a:rPr lang="en-CA" sz="4800" b="0" dirty="0">
                <a:latin typeface="Adobe Devanagari"/>
                <a:cs typeface="Adobe Devanagari"/>
              </a:rPr>
              <a:t>F</a:t>
            </a:r>
            <a:r>
              <a:rPr sz="4800" b="0" dirty="0" err="1">
                <a:latin typeface="Adobe Devanagari"/>
                <a:cs typeface="Adobe Devanagari"/>
              </a:rPr>
              <a:t>inance</a:t>
            </a:r>
            <a:r>
              <a:rPr sz="4800" b="0" spc="-5" dirty="0">
                <a:latin typeface="Adobe Devanagari"/>
                <a:cs typeface="Adobe Devanagari"/>
              </a:rPr>
              <a:t> </a:t>
            </a:r>
            <a:r>
              <a:rPr sz="4800" b="0" dirty="0">
                <a:latin typeface="Adobe Devanagari"/>
                <a:cs typeface="Adobe Devanagari"/>
              </a:rPr>
              <a:t>&amp; </a:t>
            </a:r>
            <a:r>
              <a:rPr sz="4800" b="0" spc="-10" dirty="0">
                <a:latin typeface="Adobe Devanagari"/>
                <a:cs typeface="Adobe Devanagari"/>
              </a:rPr>
              <a:t>Accounts</a:t>
            </a:r>
            <a:endParaRPr sz="4800" dirty="0">
              <a:latin typeface="Adobe Devanagari"/>
              <a:cs typeface="Adobe Devanaga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667000" y="489722"/>
            <a:ext cx="9067641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Adobe Devanagari"/>
                <a:cs typeface="Adobe Devanagari"/>
              </a:rPr>
              <a:t>York</a:t>
            </a:r>
            <a:r>
              <a:rPr sz="4800" spc="-25" dirty="0">
                <a:latin typeface="Adobe Devanagari"/>
                <a:cs typeface="Adobe Devanagari"/>
              </a:rPr>
              <a:t> </a:t>
            </a:r>
            <a:r>
              <a:rPr sz="4800" dirty="0">
                <a:latin typeface="Adobe Devanagari"/>
                <a:cs typeface="Adobe Devanagari"/>
              </a:rPr>
              <a:t>County</a:t>
            </a:r>
            <a:r>
              <a:rPr sz="4800" spc="-40" dirty="0">
                <a:latin typeface="Adobe Devanagari"/>
                <a:cs typeface="Adobe Devanagari"/>
              </a:rPr>
              <a:t> </a:t>
            </a:r>
            <a:r>
              <a:rPr sz="4800" dirty="0">
                <a:latin typeface="Adobe Devanagari"/>
                <a:cs typeface="Adobe Devanagari"/>
              </a:rPr>
              <a:t>Properties</a:t>
            </a:r>
            <a:r>
              <a:rPr sz="4800" spc="-5" dirty="0">
                <a:latin typeface="Adobe Devanagari"/>
                <a:cs typeface="Adobe Devanagari"/>
              </a:rPr>
              <a:t> </a:t>
            </a:r>
            <a:r>
              <a:rPr sz="4800" spc="-20" dirty="0">
                <a:latin typeface="Adobe Devanagari"/>
                <a:cs typeface="Adobe Devanagari"/>
              </a:rPr>
              <a:t>Inc.</a:t>
            </a:r>
            <a:endParaRPr sz="4800" dirty="0">
              <a:latin typeface="Adobe Devanagari"/>
              <a:cs typeface="Adobe Devanaga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877979" y="1475243"/>
            <a:ext cx="6434455" cy="15240"/>
          </a:xfrm>
          <a:custGeom>
            <a:avLst/>
            <a:gdLst/>
            <a:ahLst/>
            <a:cxnLst/>
            <a:rect l="l" t="t" r="r" b="b"/>
            <a:pathLst>
              <a:path w="6434455" h="15240">
                <a:moveTo>
                  <a:pt x="6434328" y="0"/>
                </a:moveTo>
                <a:lnTo>
                  <a:pt x="0" y="0"/>
                </a:lnTo>
                <a:lnTo>
                  <a:pt x="0" y="15240"/>
                </a:lnTo>
                <a:lnTo>
                  <a:pt x="6434328" y="15240"/>
                </a:lnTo>
                <a:lnTo>
                  <a:pt x="64343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5" name="object 5"/>
          <p:cNvGrpSpPr/>
          <p:nvPr/>
        </p:nvGrpSpPr>
        <p:grpSpPr>
          <a:xfrm>
            <a:off x="2016251" y="2077212"/>
            <a:ext cx="4093845" cy="797560"/>
            <a:chOff x="2016251" y="2077212"/>
            <a:chExt cx="4093845" cy="79756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16251" y="2077212"/>
              <a:ext cx="4003547" cy="7574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7244" y="2127503"/>
              <a:ext cx="2252471" cy="74675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074164" y="2092451"/>
            <a:ext cx="3893820" cy="650875"/>
          </a:xfrm>
          <a:prstGeom prst="rect">
            <a:avLst/>
          </a:prstGeom>
          <a:solidFill>
            <a:srgbClr val="DBDBDB"/>
          </a:solidFill>
        </p:spPr>
        <p:txBody>
          <a:bodyPr vert="horz" wrap="square" lIns="0" tIns="122555" rIns="0" bIns="0" rtlCol="0">
            <a:spAutoFit/>
          </a:bodyPr>
          <a:lstStyle/>
          <a:p>
            <a:pPr marL="2019300">
              <a:lnSpc>
                <a:spcPct val="100000"/>
              </a:lnSpc>
              <a:spcBef>
                <a:spcPts val="965"/>
              </a:spcBef>
            </a:pPr>
            <a:r>
              <a:rPr sz="2400" b="1" dirty="0">
                <a:latin typeface="Calibri"/>
                <a:cs typeface="Calibri"/>
              </a:rPr>
              <a:t>Primary</a:t>
            </a:r>
            <a:r>
              <a:rPr sz="2400" b="1" spc="-25" dirty="0">
                <a:latin typeface="Calibri"/>
                <a:cs typeface="Calibri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Focus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016252" y="2793492"/>
            <a:ext cx="4098290" cy="756285"/>
            <a:chOff x="2016252" y="2793492"/>
            <a:chExt cx="4098290" cy="75628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16252" y="2793492"/>
              <a:ext cx="4006595" cy="67513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77996" y="2802636"/>
              <a:ext cx="2336291" cy="74675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074164" y="2808732"/>
            <a:ext cx="3893820" cy="568960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80645" rIns="0" bIns="0" rtlCol="0">
            <a:spAutoFit/>
          </a:bodyPr>
          <a:lstStyle/>
          <a:p>
            <a:pPr marL="1939925">
              <a:lnSpc>
                <a:spcPct val="100000"/>
              </a:lnSpc>
              <a:spcBef>
                <a:spcPts val="635"/>
              </a:spcBef>
            </a:pPr>
            <a:r>
              <a:rPr sz="2400" b="1" dirty="0">
                <a:latin typeface="Calibri"/>
                <a:cs typeface="Calibri"/>
              </a:rPr>
              <a:t>Annual</a:t>
            </a:r>
            <a:r>
              <a:rPr sz="2400" b="1" spc="-2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Budget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016251" y="3429000"/>
            <a:ext cx="4090670" cy="756285"/>
            <a:chOff x="2016251" y="3429000"/>
            <a:chExt cx="4090670" cy="756285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16251" y="3429000"/>
              <a:ext cx="4000499" cy="67513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30067" y="3438144"/>
              <a:ext cx="3276599" cy="74675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2074164" y="3444240"/>
            <a:ext cx="3893820" cy="568960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81280" rIns="0" bIns="0" rtlCol="0">
            <a:spAutoFit/>
          </a:bodyPr>
          <a:lstStyle/>
          <a:p>
            <a:pPr marL="991869">
              <a:lnSpc>
                <a:spcPct val="100000"/>
              </a:lnSpc>
              <a:spcBef>
                <a:spcPts val="640"/>
              </a:spcBef>
            </a:pPr>
            <a:r>
              <a:rPr sz="2400" b="1" dirty="0">
                <a:latin typeface="Calibri"/>
                <a:cs typeface="Calibri"/>
              </a:rPr>
              <a:t>Number</a:t>
            </a:r>
            <a:r>
              <a:rPr sz="2400" b="1" spc="-2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of</a:t>
            </a:r>
            <a:r>
              <a:rPr sz="2400" b="1" spc="-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Employees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016251" y="4058411"/>
            <a:ext cx="4090670" cy="756285"/>
            <a:chOff x="2016251" y="4058411"/>
            <a:chExt cx="4090670" cy="756285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16251" y="4058411"/>
              <a:ext cx="4000499" cy="67513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95015" y="4067556"/>
              <a:ext cx="3311651" cy="746759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2074164" y="4073652"/>
            <a:ext cx="3893820" cy="568960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81280" rIns="0" bIns="0" rtlCol="0">
            <a:spAutoFit/>
          </a:bodyPr>
          <a:lstStyle/>
          <a:p>
            <a:pPr marL="956944">
              <a:lnSpc>
                <a:spcPct val="100000"/>
              </a:lnSpc>
              <a:spcBef>
                <a:spcPts val="640"/>
              </a:spcBef>
            </a:pPr>
            <a:r>
              <a:rPr sz="2400" b="1" dirty="0">
                <a:latin typeface="Calibri"/>
                <a:cs typeface="Calibri"/>
              </a:rPr>
              <a:t>Number</a:t>
            </a:r>
            <a:r>
              <a:rPr sz="2400" b="1" spc="-2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of</a:t>
            </a:r>
            <a:r>
              <a:rPr sz="2400" b="1" spc="-10" dirty="0">
                <a:latin typeface="Calibri"/>
                <a:cs typeface="Calibri"/>
              </a:rPr>
              <a:t> Beds/Units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091428" y="2808732"/>
            <a:ext cx="4104640" cy="568960"/>
          </a:xfrm>
          <a:custGeom>
            <a:avLst/>
            <a:gdLst/>
            <a:ahLst/>
            <a:cxnLst/>
            <a:rect l="l" t="t" r="r" b="b"/>
            <a:pathLst>
              <a:path w="4104640" h="568960">
                <a:moveTo>
                  <a:pt x="4104131" y="0"/>
                </a:moveTo>
                <a:lnTo>
                  <a:pt x="0" y="0"/>
                </a:lnTo>
                <a:lnTo>
                  <a:pt x="0" y="568451"/>
                </a:lnTo>
                <a:lnTo>
                  <a:pt x="4104131" y="568451"/>
                </a:lnTo>
                <a:lnTo>
                  <a:pt x="4104131" y="0"/>
                </a:lnTo>
                <a:close/>
              </a:path>
            </a:pathLst>
          </a:custGeom>
          <a:solidFill>
            <a:srgbClr val="99003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2" name="object 22"/>
          <p:cNvGrpSpPr/>
          <p:nvPr/>
        </p:nvGrpSpPr>
        <p:grpSpPr>
          <a:xfrm>
            <a:off x="2020823" y="2077212"/>
            <a:ext cx="8228330" cy="4264660"/>
            <a:chOff x="2020823" y="2077212"/>
            <a:chExt cx="8228330" cy="4264660"/>
          </a:xfrm>
        </p:grpSpPr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38088" y="2077212"/>
              <a:ext cx="4210811" cy="75742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960364" y="2127503"/>
              <a:ext cx="2933699" cy="74675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038088" y="2793491"/>
              <a:ext cx="4210811" cy="67513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960364" y="2802636"/>
              <a:ext cx="1591055" cy="74675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038088" y="4059935"/>
              <a:ext cx="4210811" cy="67513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960364" y="4070604"/>
              <a:ext cx="899159" cy="746759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6091427" y="4075176"/>
              <a:ext cx="4104640" cy="568960"/>
            </a:xfrm>
            <a:custGeom>
              <a:avLst/>
              <a:gdLst/>
              <a:ahLst/>
              <a:cxnLst/>
              <a:rect l="l" t="t" r="r" b="b"/>
              <a:pathLst>
                <a:path w="4104640" h="568960">
                  <a:moveTo>
                    <a:pt x="4104131" y="0"/>
                  </a:moveTo>
                  <a:lnTo>
                    <a:pt x="0" y="0"/>
                  </a:lnTo>
                  <a:lnTo>
                    <a:pt x="0" y="568451"/>
                  </a:lnTo>
                  <a:lnTo>
                    <a:pt x="4104131" y="568451"/>
                  </a:lnTo>
                  <a:lnTo>
                    <a:pt x="4104131" y="0"/>
                  </a:lnTo>
                  <a:close/>
                </a:path>
              </a:pathLst>
            </a:custGeom>
            <a:solidFill>
              <a:srgbClr val="FF000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038088" y="3429000"/>
              <a:ext cx="4210811" cy="67513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960364" y="3438144"/>
              <a:ext cx="899159" cy="74675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020823" y="4687823"/>
              <a:ext cx="4000499" cy="165353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240280" y="5186172"/>
              <a:ext cx="3870959" cy="746759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2074164" y="4703064"/>
            <a:ext cx="3893820" cy="1546860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400" dirty="0">
              <a:latin typeface="Times New Roman"/>
              <a:cs typeface="Times New Roman"/>
            </a:endParaRPr>
          </a:p>
          <a:p>
            <a:pPr marL="401955">
              <a:lnSpc>
                <a:spcPct val="100000"/>
              </a:lnSpc>
              <a:spcBef>
                <a:spcPts val="1730"/>
              </a:spcBef>
            </a:pPr>
            <a:r>
              <a:rPr sz="2400" b="1" dirty="0">
                <a:latin typeface="Calibri"/>
                <a:cs typeface="Calibri"/>
              </a:rPr>
              <a:t>Primary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Revenue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Source(s)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5964936" y="4693920"/>
            <a:ext cx="4288790" cy="1652270"/>
            <a:chOff x="5964936" y="4693920"/>
            <a:chExt cx="4288790" cy="1652270"/>
          </a:xfrm>
        </p:grpSpPr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042660" y="4693920"/>
              <a:ext cx="4210811" cy="165201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964936" y="5192268"/>
              <a:ext cx="3614927" cy="746759"/>
            </a:xfrm>
            <a:prstGeom prst="rect">
              <a:avLst/>
            </a:prstGeom>
          </p:spPr>
        </p:pic>
      </p:grpSp>
      <p:graphicFrame>
        <p:nvGraphicFramePr>
          <p:cNvPr id="38" name="object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215124"/>
              </p:ext>
            </p:extLst>
          </p:nvPr>
        </p:nvGraphicFramePr>
        <p:xfrm>
          <a:off x="6096000" y="2092451"/>
          <a:ext cx="4104004" cy="41611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04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3260">
                <a:tc>
                  <a:txBody>
                    <a:bodyPr/>
                    <a:lstStyle/>
                    <a:p>
                      <a:pPr marL="373380" indent="-287655">
                        <a:lnSpc>
                          <a:spcPct val="100000"/>
                        </a:lnSpc>
                        <a:spcBef>
                          <a:spcPts val="965"/>
                        </a:spcBef>
                        <a:buFont typeface="Arial"/>
                        <a:buChar char="•"/>
                        <a:tabLst>
                          <a:tab pos="373380" algn="l"/>
                          <a:tab pos="374015" algn="l"/>
                        </a:tabLst>
                      </a:pPr>
                      <a:r>
                        <a:rPr sz="2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Holding</a:t>
                      </a:r>
                      <a:r>
                        <a:rPr sz="24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Company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</a:txBody>
                  <a:tcPr marL="0" marR="0" marT="122555" marB="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6600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4365">
                <a:tc>
                  <a:txBody>
                    <a:bodyPr/>
                    <a:lstStyle/>
                    <a:p>
                      <a:pPr marL="373380" indent="-287655">
                        <a:lnSpc>
                          <a:spcPct val="100000"/>
                        </a:lnSpc>
                        <a:spcBef>
                          <a:spcPts val="894"/>
                        </a:spcBef>
                        <a:buFont typeface="Arial"/>
                        <a:buChar char="•"/>
                        <a:tabLst>
                          <a:tab pos="373380" algn="l"/>
                          <a:tab pos="374015" algn="l"/>
                        </a:tabLst>
                      </a:pPr>
                      <a:r>
                        <a:rPr sz="24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$</a:t>
                      </a:r>
                      <a:r>
                        <a:rPr lang="en-CA" sz="24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20,000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</a:txBody>
                  <a:tcPr marL="0" marR="0" marT="113664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3095">
                <a:tc>
                  <a:txBody>
                    <a:bodyPr/>
                    <a:lstStyle/>
                    <a:p>
                      <a:pPr marL="373380" indent="-287655">
                        <a:lnSpc>
                          <a:spcPct val="100000"/>
                        </a:lnSpc>
                        <a:spcBef>
                          <a:spcPts val="905"/>
                        </a:spcBef>
                        <a:buFont typeface="Arial"/>
                        <a:buChar char="•"/>
                        <a:tabLst>
                          <a:tab pos="373380" algn="l"/>
                          <a:tab pos="374015" algn="l"/>
                        </a:tabLst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0</a:t>
                      </a:r>
                    </a:p>
                  </a:txBody>
                  <a:tcPr marL="0" marR="0" marT="114935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2460">
                <a:tc>
                  <a:txBody>
                    <a:bodyPr/>
                    <a:lstStyle/>
                    <a:p>
                      <a:pPr marL="373380" indent="-287655">
                        <a:lnSpc>
                          <a:spcPct val="100000"/>
                        </a:lnSpc>
                        <a:spcBef>
                          <a:spcPts val="890"/>
                        </a:spcBef>
                        <a:buFont typeface="Arial"/>
                        <a:buChar char="•"/>
                        <a:tabLst>
                          <a:tab pos="373380" algn="l"/>
                          <a:tab pos="374015" algn="l"/>
                        </a:tabLst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0</a:t>
                      </a:r>
                    </a:p>
                  </a:txBody>
                  <a:tcPr marL="0" marR="0" marT="113030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779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700" dirty="0">
                        <a:latin typeface="Times New Roman"/>
                        <a:cs typeface="Times New Roman"/>
                      </a:endParaRPr>
                    </a:p>
                    <a:p>
                      <a:pPr marL="377825" indent="-287655">
                        <a:lnSpc>
                          <a:spcPct val="100000"/>
                        </a:lnSpc>
                        <a:spcBef>
                          <a:spcPts val="1639"/>
                        </a:spcBef>
                        <a:buFont typeface="Arial"/>
                        <a:buChar char="•"/>
                        <a:tabLst>
                          <a:tab pos="377825" algn="l"/>
                          <a:tab pos="378460" algn="l"/>
                        </a:tabLst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Interest,</a:t>
                      </a:r>
                      <a:r>
                        <a:rPr sz="2400" spc="-1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Miscellaneous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76200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76200" y="-49714"/>
            <a:ext cx="122682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How</a:t>
            </a:r>
            <a:r>
              <a:rPr spc="-30" dirty="0"/>
              <a:t> </a:t>
            </a:r>
            <a:r>
              <a:rPr dirty="0"/>
              <a:t>the</a:t>
            </a:r>
            <a:r>
              <a:rPr spc="5" dirty="0"/>
              <a:t> </a:t>
            </a:r>
            <a:r>
              <a:rPr dirty="0"/>
              <a:t>Funding </a:t>
            </a:r>
            <a:r>
              <a:rPr spc="-10" dirty="0"/>
              <a:t>Flows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0" y="790009"/>
            <a:ext cx="121920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Adobe Devanagari"/>
                <a:cs typeface="Adobe Devanagari"/>
              </a:rPr>
              <a:t>Social</a:t>
            </a:r>
            <a:r>
              <a:rPr sz="4800" spc="-25" dirty="0">
                <a:latin typeface="Adobe Devanagari"/>
                <a:cs typeface="Adobe Devanagari"/>
              </a:rPr>
              <a:t> </a:t>
            </a:r>
            <a:r>
              <a:rPr sz="4800" dirty="0">
                <a:latin typeface="Adobe Devanagari"/>
                <a:cs typeface="Adobe Devanagari"/>
              </a:rPr>
              <a:t>Development</a:t>
            </a:r>
            <a:r>
              <a:rPr sz="4800" spc="-10" dirty="0">
                <a:latin typeface="Adobe Devanagari"/>
                <a:cs typeface="Adobe Devanagari"/>
              </a:rPr>
              <a:t> </a:t>
            </a:r>
            <a:r>
              <a:rPr sz="4800" dirty="0">
                <a:latin typeface="Adobe Devanagari"/>
                <a:cs typeface="Adobe Devanagari"/>
              </a:rPr>
              <a:t>to</a:t>
            </a:r>
            <a:r>
              <a:rPr sz="4800" spc="-25" dirty="0">
                <a:latin typeface="Adobe Devanagari"/>
                <a:cs typeface="Adobe Devanagari"/>
              </a:rPr>
              <a:t> </a:t>
            </a:r>
            <a:r>
              <a:rPr sz="4800" dirty="0">
                <a:latin typeface="Adobe Devanagari"/>
                <a:cs typeface="Adobe Devanagari"/>
              </a:rPr>
              <a:t>Nursing</a:t>
            </a:r>
            <a:r>
              <a:rPr sz="4800" spc="-30" dirty="0">
                <a:latin typeface="Adobe Devanagari"/>
                <a:cs typeface="Adobe Devanagari"/>
              </a:rPr>
              <a:t> </a:t>
            </a:r>
            <a:r>
              <a:rPr sz="4800" dirty="0">
                <a:latin typeface="Adobe Devanagari"/>
                <a:cs typeface="Adobe Devanagari"/>
              </a:rPr>
              <a:t>Home</a:t>
            </a:r>
            <a:r>
              <a:rPr sz="4800" spc="-5" dirty="0">
                <a:latin typeface="Adobe Devanagari"/>
                <a:cs typeface="Adobe Devanagari"/>
              </a:rPr>
              <a:t> </a:t>
            </a:r>
            <a:r>
              <a:rPr sz="4800" spc="-10" dirty="0">
                <a:latin typeface="Adobe Devanagari"/>
                <a:cs typeface="Adobe Devanagari"/>
              </a:rPr>
              <a:t>Regions</a:t>
            </a:r>
            <a:endParaRPr sz="4800" dirty="0">
              <a:latin typeface="Adobe Devanagari"/>
              <a:cs typeface="Adobe Devanaga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85494" y="1435169"/>
            <a:ext cx="10619740" cy="15240"/>
          </a:xfrm>
          <a:custGeom>
            <a:avLst/>
            <a:gdLst/>
            <a:ahLst/>
            <a:cxnLst/>
            <a:rect l="l" t="t" r="r" b="b"/>
            <a:pathLst>
              <a:path w="10619740" h="15240">
                <a:moveTo>
                  <a:pt x="10619232" y="0"/>
                </a:moveTo>
                <a:lnTo>
                  <a:pt x="0" y="0"/>
                </a:lnTo>
                <a:lnTo>
                  <a:pt x="0" y="15240"/>
                </a:lnTo>
                <a:lnTo>
                  <a:pt x="10619232" y="15240"/>
                </a:lnTo>
                <a:lnTo>
                  <a:pt x="106192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03978" y="2122681"/>
            <a:ext cx="2743198" cy="2813291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8449925" y="2553961"/>
            <a:ext cx="2022475" cy="1972310"/>
          </a:xfrm>
          <a:custGeom>
            <a:avLst/>
            <a:gdLst/>
            <a:ahLst/>
            <a:cxnLst/>
            <a:rect l="l" t="t" r="r" b="b"/>
            <a:pathLst>
              <a:path w="2022475" h="1972310">
                <a:moveTo>
                  <a:pt x="1011174" y="0"/>
                </a:moveTo>
                <a:lnTo>
                  <a:pt x="962181" y="1137"/>
                </a:lnTo>
                <a:lnTo>
                  <a:pt x="913791" y="4513"/>
                </a:lnTo>
                <a:lnTo>
                  <a:pt x="866055" y="10078"/>
                </a:lnTo>
                <a:lnTo>
                  <a:pt x="819027" y="17779"/>
                </a:lnTo>
                <a:lnTo>
                  <a:pt x="772759" y="27565"/>
                </a:lnTo>
                <a:lnTo>
                  <a:pt x="727305" y="39384"/>
                </a:lnTo>
                <a:lnTo>
                  <a:pt x="682718" y="53184"/>
                </a:lnTo>
                <a:lnTo>
                  <a:pt x="639051" y="68915"/>
                </a:lnTo>
                <a:lnTo>
                  <a:pt x="596356" y="86523"/>
                </a:lnTo>
                <a:lnTo>
                  <a:pt x="554686" y="105958"/>
                </a:lnTo>
                <a:lnTo>
                  <a:pt x="514096" y="127167"/>
                </a:lnTo>
                <a:lnTo>
                  <a:pt x="474636" y="150100"/>
                </a:lnTo>
                <a:lnTo>
                  <a:pt x="436361" y="174704"/>
                </a:lnTo>
                <a:lnTo>
                  <a:pt x="399324" y="200928"/>
                </a:lnTo>
                <a:lnTo>
                  <a:pt x="363576" y="228720"/>
                </a:lnTo>
                <a:lnTo>
                  <a:pt x="329173" y="258029"/>
                </a:lnTo>
                <a:lnTo>
                  <a:pt x="296165" y="288802"/>
                </a:lnTo>
                <a:lnTo>
                  <a:pt x="264607" y="320989"/>
                </a:lnTo>
                <a:lnTo>
                  <a:pt x="234551" y="354537"/>
                </a:lnTo>
                <a:lnTo>
                  <a:pt x="206050" y="389396"/>
                </a:lnTo>
                <a:lnTo>
                  <a:pt x="179158" y="425512"/>
                </a:lnTo>
                <a:lnTo>
                  <a:pt x="153926" y="462836"/>
                </a:lnTo>
                <a:lnTo>
                  <a:pt x="130409" y="501314"/>
                </a:lnTo>
                <a:lnTo>
                  <a:pt x="108659" y="540895"/>
                </a:lnTo>
                <a:lnTo>
                  <a:pt x="88728" y="581528"/>
                </a:lnTo>
                <a:lnTo>
                  <a:pt x="70671" y="623161"/>
                </a:lnTo>
                <a:lnTo>
                  <a:pt x="54540" y="665743"/>
                </a:lnTo>
                <a:lnTo>
                  <a:pt x="40388" y="709221"/>
                </a:lnTo>
                <a:lnTo>
                  <a:pt x="28268" y="753544"/>
                </a:lnTo>
                <a:lnTo>
                  <a:pt x="18232" y="798661"/>
                </a:lnTo>
                <a:lnTo>
                  <a:pt x="10335" y="844519"/>
                </a:lnTo>
                <a:lnTo>
                  <a:pt x="4628" y="891067"/>
                </a:lnTo>
                <a:lnTo>
                  <a:pt x="1166" y="938254"/>
                </a:lnTo>
                <a:lnTo>
                  <a:pt x="0" y="986027"/>
                </a:lnTo>
                <a:lnTo>
                  <a:pt x="1166" y="1033801"/>
                </a:lnTo>
                <a:lnTo>
                  <a:pt x="4628" y="1080988"/>
                </a:lnTo>
                <a:lnTo>
                  <a:pt x="10335" y="1127536"/>
                </a:lnTo>
                <a:lnTo>
                  <a:pt x="18232" y="1173394"/>
                </a:lnTo>
                <a:lnTo>
                  <a:pt x="28268" y="1218511"/>
                </a:lnTo>
                <a:lnTo>
                  <a:pt x="40388" y="1262834"/>
                </a:lnTo>
                <a:lnTo>
                  <a:pt x="54540" y="1306312"/>
                </a:lnTo>
                <a:lnTo>
                  <a:pt x="70671" y="1348894"/>
                </a:lnTo>
                <a:lnTo>
                  <a:pt x="88728" y="1390527"/>
                </a:lnTo>
                <a:lnTo>
                  <a:pt x="108659" y="1431160"/>
                </a:lnTo>
                <a:lnTo>
                  <a:pt x="130409" y="1470741"/>
                </a:lnTo>
                <a:lnTo>
                  <a:pt x="153926" y="1509219"/>
                </a:lnTo>
                <a:lnTo>
                  <a:pt x="179158" y="1546543"/>
                </a:lnTo>
                <a:lnTo>
                  <a:pt x="206050" y="1582659"/>
                </a:lnTo>
                <a:lnTo>
                  <a:pt x="234551" y="1617518"/>
                </a:lnTo>
                <a:lnTo>
                  <a:pt x="264607" y="1651066"/>
                </a:lnTo>
                <a:lnTo>
                  <a:pt x="296165" y="1683253"/>
                </a:lnTo>
                <a:lnTo>
                  <a:pt x="329173" y="1714026"/>
                </a:lnTo>
                <a:lnTo>
                  <a:pt x="363576" y="1743335"/>
                </a:lnTo>
                <a:lnTo>
                  <a:pt x="399324" y="1771127"/>
                </a:lnTo>
                <a:lnTo>
                  <a:pt x="436361" y="1797351"/>
                </a:lnTo>
                <a:lnTo>
                  <a:pt x="474636" y="1821955"/>
                </a:lnTo>
                <a:lnTo>
                  <a:pt x="514096" y="1844888"/>
                </a:lnTo>
                <a:lnTo>
                  <a:pt x="554686" y="1866097"/>
                </a:lnTo>
                <a:lnTo>
                  <a:pt x="596356" y="1885532"/>
                </a:lnTo>
                <a:lnTo>
                  <a:pt x="639051" y="1903140"/>
                </a:lnTo>
                <a:lnTo>
                  <a:pt x="682718" y="1918871"/>
                </a:lnTo>
                <a:lnTo>
                  <a:pt x="727305" y="1932671"/>
                </a:lnTo>
                <a:lnTo>
                  <a:pt x="772759" y="1944490"/>
                </a:lnTo>
                <a:lnTo>
                  <a:pt x="819027" y="1954276"/>
                </a:lnTo>
                <a:lnTo>
                  <a:pt x="866055" y="1961977"/>
                </a:lnTo>
                <a:lnTo>
                  <a:pt x="913791" y="1967542"/>
                </a:lnTo>
                <a:lnTo>
                  <a:pt x="962181" y="1970918"/>
                </a:lnTo>
                <a:lnTo>
                  <a:pt x="1011174" y="1972055"/>
                </a:lnTo>
                <a:lnTo>
                  <a:pt x="1060166" y="1970918"/>
                </a:lnTo>
                <a:lnTo>
                  <a:pt x="1108556" y="1967542"/>
                </a:lnTo>
                <a:lnTo>
                  <a:pt x="1156292" y="1961977"/>
                </a:lnTo>
                <a:lnTo>
                  <a:pt x="1203320" y="1954276"/>
                </a:lnTo>
                <a:lnTo>
                  <a:pt x="1249588" y="1944490"/>
                </a:lnTo>
                <a:lnTo>
                  <a:pt x="1295042" y="1932671"/>
                </a:lnTo>
                <a:lnTo>
                  <a:pt x="1339629" y="1918871"/>
                </a:lnTo>
                <a:lnTo>
                  <a:pt x="1383296" y="1903140"/>
                </a:lnTo>
                <a:lnTo>
                  <a:pt x="1425991" y="1885532"/>
                </a:lnTo>
                <a:lnTo>
                  <a:pt x="1467661" y="1866097"/>
                </a:lnTo>
                <a:lnTo>
                  <a:pt x="1508251" y="1844888"/>
                </a:lnTo>
                <a:lnTo>
                  <a:pt x="1547711" y="1821955"/>
                </a:lnTo>
                <a:lnTo>
                  <a:pt x="1585986" y="1797351"/>
                </a:lnTo>
                <a:lnTo>
                  <a:pt x="1623023" y="1771127"/>
                </a:lnTo>
                <a:lnTo>
                  <a:pt x="1658771" y="1743335"/>
                </a:lnTo>
                <a:lnTo>
                  <a:pt x="1693174" y="1714026"/>
                </a:lnTo>
                <a:lnTo>
                  <a:pt x="1726182" y="1683253"/>
                </a:lnTo>
                <a:lnTo>
                  <a:pt x="1757740" y="1651066"/>
                </a:lnTo>
                <a:lnTo>
                  <a:pt x="1787796" y="1617518"/>
                </a:lnTo>
                <a:lnTo>
                  <a:pt x="1816297" y="1582659"/>
                </a:lnTo>
                <a:lnTo>
                  <a:pt x="1843189" y="1546543"/>
                </a:lnTo>
                <a:lnTo>
                  <a:pt x="1868421" y="1509219"/>
                </a:lnTo>
                <a:lnTo>
                  <a:pt x="1891938" y="1470741"/>
                </a:lnTo>
                <a:lnTo>
                  <a:pt x="1913688" y="1431160"/>
                </a:lnTo>
                <a:lnTo>
                  <a:pt x="1933619" y="1390527"/>
                </a:lnTo>
                <a:lnTo>
                  <a:pt x="1951676" y="1348894"/>
                </a:lnTo>
                <a:lnTo>
                  <a:pt x="1967807" y="1306312"/>
                </a:lnTo>
                <a:lnTo>
                  <a:pt x="1981959" y="1262834"/>
                </a:lnTo>
                <a:lnTo>
                  <a:pt x="1994079" y="1218511"/>
                </a:lnTo>
                <a:lnTo>
                  <a:pt x="2004115" y="1173394"/>
                </a:lnTo>
                <a:lnTo>
                  <a:pt x="2012012" y="1127536"/>
                </a:lnTo>
                <a:lnTo>
                  <a:pt x="2017719" y="1080988"/>
                </a:lnTo>
                <a:lnTo>
                  <a:pt x="2021181" y="1033801"/>
                </a:lnTo>
                <a:lnTo>
                  <a:pt x="2022348" y="986027"/>
                </a:lnTo>
                <a:lnTo>
                  <a:pt x="2021181" y="938254"/>
                </a:lnTo>
                <a:lnTo>
                  <a:pt x="2017719" y="891067"/>
                </a:lnTo>
                <a:lnTo>
                  <a:pt x="2012012" y="844519"/>
                </a:lnTo>
                <a:lnTo>
                  <a:pt x="2004115" y="798661"/>
                </a:lnTo>
                <a:lnTo>
                  <a:pt x="1994079" y="753544"/>
                </a:lnTo>
                <a:lnTo>
                  <a:pt x="1981959" y="709221"/>
                </a:lnTo>
                <a:lnTo>
                  <a:pt x="1967807" y="665743"/>
                </a:lnTo>
                <a:lnTo>
                  <a:pt x="1951676" y="623161"/>
                </a:lnTo>
                <a:lnTo>
                  <a:pt x="1933619" y="581528"/>
                </a:lnTo>
                <a:lnTo>
                  <a:pt x="1913688" y="540895"/>
                </a:lnTo>
                <a:lnTo>
                  <a:pt x="1891938" y="501314"/>
                </a:lnTo>
                <a:lnTo>
                  <a:pt x="1868421" y="462836"/>
                </a:lnTo>
                <a:lnTo>
                  <a:pt x="1843189" y="425512"/>
                </a:lnTo>
                <a:lnTo>
                  <a:pt x="1816297" y="389396"/>
                </a:lnTo>
                <a:lnTo>
                  <a:pt x="1787796" y="354537"/>
                </a:lnTo>
                <a:lnTo>
                  <a:pt x="1757740" y="320989"/>
                </a:lnTo>
                <a:lnTo>
                  <a:pt x="1726182" y="288802"/>
                </a:lnTo>
                <a:lnTo>
                  <a:pt x="1693174" y="258029"/>
                </a:lnTo>
                <a:lnTo>
                  <a:pt x="1658771" y="228720"/>
                </a:lnTo>
                <a:lnTo>
                  <a:pt x="1623023" y="200928"/>
                </a:lnTo>
                <a:lnTo>
                  <a:pt x="1585986" y="174704"/>
                </a:lnTo>
                <a:lnTo>
                  <a:pt x="1547711" y="150100"/>
                </a:lnTo>
                <a:lnTo>
                  <a:pt x="1508251" y="127167"/>
                </a:lnTo>
                <a:lnTo>
                  <a:pt x="1467661" y="105958"/>
                </a:lnTo>
                <a:lnTo>
                  <a:pt x="1425991" y="86523"/>
                </a:lnTo>
                <a:lnTo>
                  <a:pt x="1383296" y="68915"/>
                </a:lnTo>
                <a:lnTo>
                  <a:pt x="1339629" y="53184"/>
                </a:lnTo>
                <a:lnTo>
                  <a:pt x="1295042" y="39384"/>
                </a:lnTo>
                <a:lnTo>
                  <a:pt x="1249588" y="27565"/>
                </a:lnTo>
                <a:lnTo>
                  <a:pt x="1203320" y="17779"/>
                </a:lnTo>
                <a:lnTo>
                  <a:pt x="1156292" y="10078"/>
                </a:lnTo>
                <a:lnTo>
                  <a:pt x="1108556" y="4513"/>
                </a:lnTo>
                <a:lnTo>
                  <a:pt x="1060166" y="1137"/>
                </a:lnTo>
                <a:lnTo>
                  <a:pt x="10111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6305" y="2111943"/>
            <a:ext cx="4745735" cy="4200143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8534400" y="3142257"/>
            <a:ext cx="1828799" cy="7540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2700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SENIORS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50" dirty="0">
                <a:latin typeface="Calibri"/>
                <a:cs typeface="Calibri"/>
              </a:rPr>
              <a:t>&amp; </a:t>
            </a:r>
            <a:r>
              <a:rPr sz="1200" spc="-10" dirty="0">
                <a:latin typeface="Calibri"/>
                <a:cs typeface="Calibri"/>
              </a:rPr>
              <a:t>LONG-</a:t>
            </a:r>
            <a:r>
              <a:rPr sz="1200" dirty="0">
                <a:latin typeface="Calibri"/>
                <a:cs typeface="Calibri"/>
              </a:rPr>
              <a:t>TERM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CARE</a:t>
            </a:r>
            <a:endParaRPr lang="en-CA" sz="1200" spc="-20" dirty="0">
              <a:latin typeface="Calibri"/>
              <a:cs typeface="Calibri"/>
            </a:endParaRPr>
          </a:p>
          <a:p>
            <a:pPr marL="12700" marR="5080" indent="-12700" algn="ctr">
              <a:lnSpc>
                <a:spcPct val="100000"/>
              </a:lnSpc>
              <a:spcBef>
                <a:spcPts val="100"/>
              </a:spcBef>
            </a:pPr>
            <a:endParaRPr sz="1200" dirty="0">
              <a:latin typeface="Calibri"/>
              <a:cs typeface="Calibri"/>
            </a:endParaRPr>
          </a:p>
          <a:p>
            <a:pPr marL="143510" algn="ctr">
              <a:lnSpc>
                <a:spcPts val="2795"/>
              </a:lnSpc>
            </a:pPr>
            <a:r>
              <a:rPr sz="2400" b="1" spc="-10" dirty="0">
                <a:latin typeface="Calibri"/>
                <a:cs typeface="Calibri"/>
              </a:rPr>
              <a:t>$</a:t>
            </a:r>
            <a:r>
              <a:rPr lang="en-CA" sz="2400" b="1" spc="-10" dirty="0">
                <a:latin typeface="Calibri"/>
                <a:cs typeface="Calibri"/>
              </a:rPr>
              <a:t>860.5</a:t>
            </a:r>
            <a:r>
              <a:rPr sz="2400" b="1" spc="-10" dirty="0">
                <a:latin typeface="Calibri"/>
                <a:cs typeface="Calibri"/>
              </a:rPr>
              <a:t>m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329117" y="1554335"/>
            <a:ext cx="1755139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EC7C30"/>
                </a:solidFill>
                <a:latin typeface="Calibri"/>
                <a:cs typeface="Calibri"/>
              </a:rPr>
              <a:t>Adult</a:t>
            </a:r>
            <a:r>
              <a:rPr sz="1600" b="1" spc="-2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EC7C30"/>
                </a:solidFill>
                <a:latin typeface="Calibri"/>
                <a:cs typeface="Calibri"/>
              </a:rPr>
              <a:t>protection,</a:t>
            </a:r>
            <a:r>
              <a:rPr sz="1600" b="1" spc="-2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EC7C30"/>
                </a:solidFill>
                <a:latin typeface="Calibri"/>
                <a:cs typeface="Calibri"/>
              </a:rPr>
              <a:t>home </a:t>
            </a:r>
            <a:r>
              <a:rPr sz="1600" b="1" dirty="0">
                <a:solidFill>
                  <a:srgbClr val="EC7C30"/>
                </a:solidFill>
                <a:latin typeface="Calibri"/>
                <a:cs typeface="Calibri"/>
              </a:rPr>
              <a:t>support,</a:t>
            </a:r>
            <a:r>
              <a:rPr sz="1600" b="1" spc="-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EC7C30"/>
                </a:solidFill>
                <a:latin typeface="Calibri"/>
                <a:cs typeface="Calibri"/>
              </a:rPr>
              <a:t>adult</a:t>
            </a:r>
            <a:r>
              <a:rPr sz="1600" b="1" spc="1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EC7C30"/>
                </a:solidFill>
                <a:latin typeface="Calibri"/>
                <a:cs typeface="Calibri"/>
              </a:rPr>
              <a:t>residential </a:t>
            </a:r>
            <a:r>
              <a:rPr sz="1600" b="1" dirty="0">
                <a:solidFill>
                  <a:srgbClr val="EC7C30"/>
                </a:solidFill>
                <a:latin typeface="Calibri"/>
                <a:cs typeface="Calibri"/>
              </a:rPr>
              <a:t>facilities,</a:t>
            </a:r>
            <a:r>
              <a:rPr sz="1600" b="1" spc="-3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EC7C30"/>
                </a:solidFill>
                <a:latin typeface="Calibri"/>
                <a:cs typeface="Calibri"/>
              </a:rPr>
              <a:t>adult</a:t>
            </a:r>
            <a:r>
              <a:rPr sz="1600" b="1" spc="-1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EC7C30"/>
                </a:solidFill>
                <a:latin typeface="Calibri"/>
                <a:cs typeface="Calibri"/>
              </a:rPr>
              <a:t>day</a:t>
            </a:r>
            <a:r>
              <a:rPr sz="1600" b="1" spc="-10" dirty="0">
                <a:solidFill>
                  <a:srgbClr val="EC7C30"/>
                </a:solidFill>
                <a:latin typeface="Calibri"/>
                <a:cs typeface="Calibri"/>
              </a:rPr>
              <a:t> centres, disability,</a:t>
            </a:r>
            <a:r>
              <a:rPr sz="1600" b="1" spc="1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EC7C30"/>
                </a:solidFill>
                <a:latin typeface="Calibri"/>
                <a:cs typeface="Calibri"/>
              </a:rPr>
              <a:t>aging</a:t>
            </a:r>
            <a:r>
              <a:rPr sz="1600" b="1" spc="4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EC7C30"/>
                </a:solidFill>
                <a:latin typeface="Calibri"/>
                <a:cs typeface="Calibri"/>
              </a:rPr>
              <a:t>strategy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802282" y="4064209"/>
            <a:ext cx="1155613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4471C4"/>
                </a:solidFill>
                <a:latin typeface="Calibri"/>
                <a:cs typeface="Calibri"/>
              </a:rPr>
              <a:t>Nursing</a:t>
            </a:r>
            <a:r>
              <a:rPr sz="1600" b="1" spc="-10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4471C4"/>
                </a:solidFill>
                <a:latin typeface="Calibri"/>
                <a:cs typeface="Calibri"/>
              </a:rPr>
              <a:t>Home </a:t>
            </a:r>
            <a:r>
              <a:rPr sz="1600" b="1" spc="-10" dirty="0">
                <a:solidFill>
                  <a:srgbClr val="4471C4"/>
                </a:solidFill>
                <a:latin typeface="Calibri"/>
                <a:cs typeface="Calibri"/>
              </a:rPr>
              <a:t>Services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002493" y="1929197"/>
            <a:ext cx="4241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49%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897744" y="4515977"/>
            <a:ext cx="11404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CA" b="1" dirty="0">
                <a:solidFill>
                  <a:srgbClr val="FFFFFF"/>
                </a:solidFill>
                <a:latin typeface="Calibri"/>
                <a:cs typeface="Calibri"/>
              </a:rPr>
              <a:t>49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r>
              <a:rPr sz="18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$4</a:t>
            </a:r>
            <a:r>
              <a:rPr lang="en-CA" sz="1800" b="1" spc="-20" dirty="0">
                <a:solidFill>
                  <a:srgbClr val="FFFFFF"/>
                </a:solidFill>
                <a:latin typeface="Calibri"/>
                <a:cs typeface="Calibri"/>
              </a:rPr>
              <a:t>22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255944" y="2892124"/>
            <a:ext cx="3792964" cy="2008371"/>
            <a:chOff x="3936238" y="2927601"/>
            <a:chExt cx="3596004" cy="1667510"/>
          </a:xfrm>
        </p:grpSpPr>
        <p:sp>
          <p:nvSpPr>
            <p:cNvPr id="16" name="object 16"/>
            <p:cNvSpPr/>
            <p:nvPr/>
          </p:nvSpPr>
          <p:spPr>
            <a:xfrm>
              <a:off x="3942588" y="3770378"/>
              <a:ext cx="878205" cy="818515"/>
            </a:xfrm>
            <a:custGeom>
              <a:avLst/>
              <a:gdLst/>
              <a:ahLst/>
              <a:cxnLst/>
              <a:rect l="l" t="t" r="r" b="b"/>
              <a:pathLst>
                <a:path w="878204" h="818514">
                  <a:moveTo>
                    <a:pt x="0" y="136398"/>
                  </a:moveTo>
                  <a:lnTo>
                    <a:pt x="6954" y="93283"/>
                  </a:lnTo>
                  <a:lnTo>
                    <a:pt x="26318" y="55840"/>
                  </a:lnTo>
                  <a:lnTo>
                    <a:pt x="55846" y="26315"/>
                  </a:lnTo>
                  <a:lnTo>
                    <a:pt x="93288" y="6953"/>
                  </a:lnTo>
                  <a:lnTo>
                    <a:pt x="136398" y="0"/>
                  </a:lnTo>
                  <a:lnTo>
                    <a:pt x="741426" y="0"/>
                  </a:lnTo>
                  <a:lnTo>
                    <a:pt x="784535" y="6953"/>
                  </a:lnTo>
                  <a:lnTo>
                    <a:pt x="821977" y="26315"/>
                  </a:lnTo>
                  <a:lnTo>
                    <a:pt x="851505" y="55840"/>
                  </a:lnTo>
                  <a:lnTo>
                    <a:pt x="870869" y="93283"/>
                  </a:lnTo>
                  <a:lnTo>
                    <a:pt x="877824" y="136398"/>
                  </a:lnTo>
                  <a:lnTo>
                    <a:pt x="877824" y="681990"/>
                  </a:lnTo>
                  <a:lnTo>
                    <a:pt x="870869" y="725099"/>
                  </a:lnTo>
                  <a:lnTo>
                    <a:pt x="851505" y="762541"/>
                  </a:lnTo>
                  <a:lnTo>
                    <a:pt x="821977" y="792069"/>
                  </a:lnTo>
                  <a:lnTo>
                    <a:pt x="784535" y="811433"/>
                  </a:lnTo>
                  <a:lnTo>
                    <a:pt x="741426" y="818388"/>
                  </a:lnTo>
                  <a:lnTo>
                    <a:pt x="136398" y="818388"/>
                  </a:lnTo>
                  <a:lnTo>
                    <a:pt x="93288" y="811433"/>
                  </a:lnTo>
                  <a:lnTo>
                    <a:pt x="55846" y="792069"/>
                  </a:lnTo>
                  <a:lnTo>
                    <a:pt x="26318" y="762541"/>
                  </a:lnTo>
                  <a:lnTo>
                    <a:pt x="6954" y="725099"/>
                  </a:lnTo>
                  <a:lnTo>
                    <a:pt x="0" y="681990"/>
                  </a:lnTo>
                  <a:lnTo>
                    <a:pt x="0" y="136398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381500" y="2962658"/>
              <a:ext cx="0" cy="807720"/>
            </a:xfrm>
            <a:custGeom>
              <a:avLst/>
              <a:gdLst/>
              <a:ahLst/>
              <a:cxnLst/>
              <a:rect l="l" t="t" r="r" b="b"/>
              <a:pathLst>
                <a:path h="807720">
                  <a:moveTo>
                    <a:pt x="0" y="807491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381500" y="2965704"/>
              <a:ext cx="3087370" cy="0"/>
            </a:xfrm>
            <a:custGeom>
              <a:avLst/>
              <a:gdLst/>
              <a:ahLst/>
              <a:cxnLst/>
              <a:rect l="l" t="t" r="r" b="b"/>
              <a:pathLst>
                <a:path w="3087370">
                  <a:moveTo>
                    <a:pt x="0" y="0"/>
                  </a:moveTo>
                  <a:lnTo>
                    <a:pt x="3086976" y="0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455776" y="292760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0" y="76200"/>
                  </a:lnTo>
                  <a:lnTo>
                    <a:pt x="76200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487813" y="6317971"/>
            <a:ext cx="21463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latin typeface="Calibri"/>
                <a:cs typeface="Calibri"/>
              </a:rPr>
              <a:t>*Based</a:t>
            </a:r>
            <a:r>
              <a:rPr sz="1200" i="1" spc="-1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on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2021-2022</a:t>
            </a:r>
            <a:r>
              <a:rPr sz="1200" i="1" spc="-1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GNB</a:t>
            </a:r>
            <a:r>
              <a:rPr sz="1200" i="1" spc="5" dirty="0">
                <a:latin typeface="Calibri"/>
                <a:cs typeface="Calibri"/>
              </a:rPr>
              <a:t> </a:t>
            </a:r>
            <a:r>
              <a:rPr sz="1200" i="1" spc="-10" dirty="0">
                <a:latin typeface="Calibri"/>
                <a:cs typeface="Calibri"/>
              </a:rPr>
              <a:t>budget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4A5D7D-70B0-A437-848C-83667108A242}"/>
              </a:ext>
            </a:extLst>
          </p:cNvPr>
          <p:cNvSpPr txBox="1"/>
          <p:nvPr/>
        </p:nvSpPr>
        <p:spPr>
          <a:xfrm>
            <a:off x="2434370" y="2228917"/>
            <a:ext cx="8083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0.8%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62FFD4-D1EB-90DF-EE91-61139DFB6F40}"/>
              </a:ext>
            </a:extLst>
          </p:cNvPr>
          <p:cNvSpPr txBox="1"/>
          <p:nvPr/>
        </p:nvSpPr>
        <p:spPr>
          <a:xfrm>
            <a:off x="4305497" y="3990550"/>
            <a:ext cx="84019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600" b="1" dirty="0"/>
              <a:t>58.6%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0C2303-0E7F-CB29-4745-B57B2CDD3E8F}"/>
              </a:ext>
            </a:extLst>
          </p:cNvPr>
          <p:cNvSpPr txBox="1"/>
          <p:nvPr/>
        </p:nvSpPr>
        <p:spPr>
          <a:xfrm>
            <a:off x="2038933" y="4404227"/>
            <a:ext cx="157710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800" b="1" dirty="0"/>
              <a:t>$1.47B</a:t>
            </a:r>
            <a:endParaRPr lang="en-CA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B53105-30A1-28B9-012B-89D72B97D704}"/>
              </a:ext>
            </a:extLst>
          </p:cNvPr>
          <p:cNvSpPr txBox="1"/>
          <p:nvPr/>
        </p:nvSpPr>
        <p:spPr>
          <a:xfrm>
            <a:off x="1037345" y="5486400"/>
            <a:ext cx="9745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10.6%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1532EB-539E-C054-2D25-E59E3331D0BE}"/>
              </a:ext>
            </a:extLst>
          </p:cNvPr>
          <p:cNvSpPr txBox="1"/>
          <p:nvPr/>
        </p:nvSpPr>
        <p:spPr>
          <a:xfrm>
            <a:off x="506305" y="2962658"/>
            <a:ext cx="12132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30.0%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DE456F-5C69-19BA-B7A3-629AE69E7305}"/>
              </a:ext>
            </a:extLst>
          </p:cNvPr>
          <p:cNvSpPr txBox="1"/>
          <p:nvPr/>
        </p:nvSpPr>
        <p:spPr>
          <a:xfrm>
            <a:off x="9071390" y="2201986"/>
            <a:ext cx="808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51%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7174" y="1394021"/>
            <a:ext cx="10156190" cy="13970"/>
          </a:xfrm>
          <a:custGeom>
            <a:avLst/>
            <a:gdLst/>
            <a:ahLst/>
            <a:cxnLst/>
            <a:rect l="l" t="t" r="r" b="b"/>
            <a:pathLst>
              <a:path w="10156190" h="13969">
                <a:moveTo>
                  <a:pt x="10155936" y="0"/>
                </a:moveTo>
                <a:lnTo>
                  <a:pt x="0" y="0"/>
                </a:lnTo>
                <a:lnTo>
                  <a:pt x="0" y="13716"/>
                </a:lnTo>
                <a:lnTo>
                  <a:pt x="10155936" y="13716"/>
                </a:lnTo>
                <a:lnTo>
                  <a:pt x="101559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-49714"/>
            <a:ext cx="12192000" cy="15465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How</a:t>
            </a:r>
            <a:r>
              <a:rPr spc="-30" dirty="0"/>
              <a:t> </a:t>
            </a:r>
            <a:r>
              <a:rPr dirty="0"/>
              <a:t>the</a:t>
            </a:r>
            <a:r>
              <a:rPr spc="5" dirty="0"/>
              <a:t> </a:t>
            </a:r>
            <a:r>
              <a:rPr dirty="0"/>
              <a:t>Funding </a:t>
            </a:r>
            <a:r>
              <a:rPr spc="-10" dirty="0"/>
              <a:t>Flows</a:t>
            </a:r>
          </a:p>
          <a:p>
            <a:pPr algn="ctr">
              <a:lnSpc>
                <a:spcPct val="100000"/>
              </a:lnSpc>
              <a:spcBef>
                <a:spcPts val="229"/>
              </a:spcBef>
            </a:pPr>
            <a:r>
              <a:rPr sz="4400" b="0" dirty="0">
                <a:latin typeface="Adobe Devanagari"/>
                <a:cs typeface="Adobe Devanagari"/>
              </a:rPr>
              <a:t>Social</a:t>
            </a:r>
            <a:r>
              <a:rPr sz="4400" b="0" spc="-25" dirty="0">
                <a:latin typeface="Adobe Devanagari"/>
                <a:cs typeface="Adobe Devanagari"/>
              </a:rPr>
              <a:t> </a:t>
            </a:r>
            <a:r>
              <a:rPr sz="4400" b="0" dirty="0">
                <a:latin typeface="Adobe Devanagari"/>
                <a:cs typeface="Adobe Devanagari"/>
              </a:rPr>
              <a:t>Development</a:t>
            </a:r>
            <a:r>
              <a:rPr sz="4400" b="0" spc="-35" dirty="0">
                <a:latin typeface="Adobe Devanagari"/>
                <a:cs typeface="Adobe Devanagari"/>
              </a:rPr>
              <a:t> </a:t>
            </a:r>
            <a:r>
              <a:rPr sz="4400" b="0" dirty="0">
                <a:latin typeface="Adobe Devanagari"/>
                <a:cs typeface="Adobe Devanagari"/>
              </a:rPr>
              <a:t>to</a:t>
            </a:r>
            <a:r>
              <a:rPr sz="4400" b="0" spc="-15" dirty="0">
                <a:latin typeface="Adobe Devanagari"/>
                <a:cs typeface="Adobe Devanagari"/>
              </a:rPr>
              <a:t> </a:t>
            </a:r>
            <a:r>
              <a:rPr sz="4400" b="0" dirty="0">
                <a:latin typeface="Adobe Devanagari"/>
                <a:cs typeface="Adobe Devanagari"/>
              </a:rPr>
              <a:t>YCC:</a:t>
            </a:r>
            <a:r>
              <a:rPr sz="4400" b="0" spc="-10" dirty="0">
                <a:latin typeface="Adobe Devanagari"/>
                <a:cs typeface="Adobe Devanagari"/>
              </a:rPr>
              <a:t> </a:t>
            </a:r>
            <a:r>
              <a:rPr sz="4400" b="0" dirty="0">
                <a:latin typeface="Adobe Devanagari"/>
                <a:cs typeface="Adobe Devanagari"/>
              </a:rPr>
              <a:t>2022</a:t>
            </a:r>
            <a:r>
              <a:rPr lang="en-CA" sz="4400" b="0" dirty="0">
                <a:latin typeface="Adobe Devanagari"/>
                <a:cs typeface="Adobe Devanagari"/>
              </a:rPr>
              <a:t>-23</a:t>
            </a:r>
            <a:r>
              <a:rPr sz="4400" b="0" spc="-30" dirty="0">
                <a:latin typeface="Adobe Devanagari"/>
                <a:cs typeface="Adobe Devanagari"/>
              </a:rPr>
              <a:t> </a:t>
            </a:r>
            <a:r>
              <a:rPr sz="4400" b="0" dirty="0">
                <a:latin typeface="Adobe Devanagari"/>
                <a:cs typeface="Adobe Devanagari"/>
              </a:rPr>
              <a:t>Fiscal</a:t>
            </a:r>
            <a:r>
              <a:rPr sz="4400" b="0" spc="-25" dirty="0">
                <a:latin typeface="Adobe Devanagari"/>
                <a:cs typeface="Adobe Devanagari"/>
              </a:rPr>
              <a:t> </a:t>
            </a:r>
            <a:r>
              <a:rPr sz="4400" b="0" spc="-20" dirty="0">
                <a:latin typeface="Adobe Devanagari"/>
                <a:cs typeface="Adobe Devanagari"/>
              </a:rPr>
              <a:t>Year</a:t>
            </a:r>
            <a:endParaRPr sz="4400" dirty="0">
              <a:latin typeface="Adobe Devanagari"/>
              <a:cs typeface="Adobe Devanaga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974305"/>
              </p:ext>
            </p:extLst>
          </p:nvPr>
        </p:nvGraphicFramePr>
        <p:xfrm>
          <a:off x="789363" y="2209800"/>
          <a:ext cx="10354308" cy="36784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90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9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42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1934">
                <a:tc>
                  <a:txBody>
                    <a:bodyPr/>
                    <a:lstStyle/>
                    <a:p>
                      <a:pPr marL="31750">
                        <a:lnSpc>
                          <a:spcPts val="2655"/>
                        </a:lnSpc>
                      </a:pPr>
                      <a:r>
                        <a:rPr sz="2800" spc="-20" dirty="0">
                          <a:latin typeface="Calibri"/>
                          <a:cs typeface="Calibri"/>
                        </a:rPr>
                        <a:t>Wages</a:t>
                      </a:r>
                      <a:r>
                        <a:rPr sz="28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2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10" dirty="0">
                          <a:latin typeface="Calibri"/>
                          <a:cs typeface="Calibri"/>
                        </a:rPr>
                        <a:t>Benefits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2565">
                        <a:lnSpc>
                          <a:spcPts val="2655"/>
                        </a:lnSpc>
                      </a:pPr>
                      <a:r>
                        <a:rPr sz="2800" spc="-10" dirty="0">
                          <a:latin typeface="Calibri"/>
                          <a:cs typeface="Calibri"/>
                        </a:rPr>
                        <a:t>$1</a:t>
                      </a:r>
                      <a:r>
                        <a:rPr lang="en-CA" sz="2800" spc="-10" dirty="0">
                          <a:latin typeface="Calibri"/>
                          <a:cs typeface="Calibri"/>
                        </a:rPr>
                        <a:t>6,932,587</a:t>
                      </a:r>
                      <a:endParaRPr sz="28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685">
                        <a:lnSpc>
                          <a:spcPts val="2655"/>
                        </a:lnSpc>
                      </a:pPr>
                      <a:r>
                        <a:rPr sz="28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lang="en-CA" sz="2800" dirty="0">
                          <a:latin typeface="Calibri"/>
                          <a:cs typeface="Calibri"/>
                        </a:rPr>
                        <a:t>57</a:t>
                      </a:r>
                      <a:r>
                        <a:rPr sz="2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20" dirty="0">
                          <a:latin typeface="Calibri"/>
                          <a:cs typeface="Calibri"/>
                        </a:rPr>
                        <a:t>FTEs</a:t>
                      </a:r>
                      <a:endParaRPr sz="28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150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2800" dirty="0">
                          <a:latin typeface="Calibri"/>
                          <a:cs typeface="Calibri"/>
                        </a:rPr>
                        <a:t>Other</a:t>
                      </a:r>
                      <a:r>
                        <a:rPr sz="2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10" dirty="0">
                          <a:latin typeface="Calibri"/>
                          <a:cs typeface="Calibri"/>
                        </a:rPr>
                        <a:t>Expenses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26034" marB="0"/>
                </a:tc>
                <a:tc>
                  <a:txBody>
                    <a:bodyPr/>
                    <a:lstStyle/>
                    <a:p>
                      <a:pPr marL="202565">
                        <a:lnSpc>
                          <a:spcPct val="100000"/>
                        </a:lnSpc>
                        <a:spcBef>
                          <a:spcPts val="204"/>
                        </a:spcBef>
                        <a:tabLst>
                          <a:tab pos="545465" algn="l"/>
                        </a:tabLst>
                      </a:pPr>
                      <a:r>
                        <a:rPr sz="2800" spc="-50" dirty="0">
                          <a:latin typeface="Calibri"/>
                          <a:cs typeface="Calibri"/>
                        </a:rPr>
                        <a:t>$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	</a:t>
                      </a:r>
                      <a:r>
                        <a:rPr sz="2800" spc="-10" dirty="0">
                          <a:latin typeface="Calibri"/>
                          <a:cs typeface="Calibri"/>
                        </a:rPr>
                        <a:t>3,</a:t>
                      </a:r>
                      <a:r>
                        <a:rPr lang="en-CA" sz="2800" spc="-10" dirty="0">
                          <a:latin typeface="Calibri"/>
                          <a:cs typeface="Calibri"/>
                        </a:rPr>
                        <a:t>327,375</a:t>
                      </a:r>
                      <a:endParaRPr sz="2800" dirty="0">
                        <a:latin typeface="Calibri"/>
                        <a:cs typeface="Calibri"/>
                      </a:endParaRPr>
                    </a:p>
                  </a:txBody>
                  <a:tcPr marL="0" marR="0" marT="2603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754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2800" spc="-10" dirty="0">
                          <a:latin typeface="Calibri"/>
                          <a:cs typeface="Calibri"/>
                        </a:rPr>
                        <a:t>Mortgages</a:t>
                      </a:r>
                      <a:r>
                        <a:rPr sz="28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28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20" dirty="0">
                          <a:latin typeface="Calibri"/>
                          <a:cs typeface="Calibri"/>
                        </a:rPr>
                        <a:t>Loans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52069" marB="0"/>
                </a:tc>
                <a:tc>
                  <a:txBody>
                    <a:bodyPr/>
                    <a:lstStyle/>
                    <a:p>
                      <a:pPr marL="202565">
                        <a:lnSpc>
                          <a:spcPct val="100000"/>
                        </a:lnSpc>
                        <a:spcBef>
                          <a:spcPts val="409"/>
                        </a:spcBef>
                        <a:tabLst>
                          <a:tab pos="545465" algn="l"/>
                        </a:tabLst>
                      </a:pPr>
                      <a:r>
                        <a:rPr sz="2800" u="sng" spc="-5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$</a:t>
                      </a:r>
                      <a:r>
                        <a:rPr sz="28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	</a:t>
                      </a:r>
                      <a:r>
                        <a:rPr sz="28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2,606,</a:t>
                      </a:r>
                      <a:r>
                        <a:rPr lang="en-CA" sz="28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931</a:t>
                      </a:r>
                      <a:endParaRPr sz="2800" dirty="0">
                        <a:latin typeface="Calibri"/>
                        <a:cs typeface="Calibri"/>
                      </a:endParaRPr>
                    </a:p>
                  </a:txBody>
                  <a:tcPr marL="0" marR="0" marT="5206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4569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2800" spc="-10" dirty="0">
                          <a:latin typeface="Calibri"/>
                          <a:cs typeface="Calibri"/>
                        </a:rPr>
                        <a:t>Subtotal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52069" marB="0"/>
                </a:tc>
                <a:tc>
                  <a:txBody>
                    <a:bodyPr/>
                    <a:lstStyle/>
                    <a:p>
                      <a:pPr marL="202565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2800" spc="-10" dirty="0">
                          <a:latin typeface="Calibri"/>
                          <a:cs typeface="Calibri"/>
                        </a:rPr>
                        <a:t>$2</a:t>
                      </a:r>
                      <a:r>
                        <a:rPr lang="en-CA" sz="2800" spc="-10" dirty="0">
                          <a:latin typeface="Calibri"/>
                          <a:cs typeface="Calibri"/>
                        </a:rPr>
                        <a:t>2,866,863</a:t>
                      </a:r>
                      <a:endParaRPr sz="2800" dirty="0">
                        <a:latin typeface="Calibri"/>
                        <a:cs typeface="Calibri"/>
                      </a:endParaRPr>
                    </a:p>
                  </a:txBody>
                  <a:tcPr marL="0" marR="0" marT="52069" marB="0"/>
                </a:tc>
                <a:tc>
                  <a:txBody>
                    <a:bodyPr/>
                    <a:lstStyle/>
                    <a:p>
                      <a:pPr marL="527685" marR="241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2800" dirty="0">
                          <a:latin typeface="Calibri"/>
                          <a:cs typeface="Calibri"/>
                        </a:rPr>
                        <a:t>$2</a:t>
                      </a:r>
                      <a:r>
                        <a:rPr lang="en-CA" sz="2800" dirty="0">
                          <a:latin typeface="Calibri"/>
                          <a:cs typeface="Calibri"/>
                        </a:rPr>
                        <a:t>87</a:t>
                      </a:r>
                      <a:r>
                        <a:rPr sz="2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25" dirty="0">
                          <a:latin typeface="Calibri"/>
                          <a:cs typeface="Calibri"/>
                        </a:rPr>
                        <a:t>per </a:t>
                      </a:r>
                      <a:r>
                        <a:rPr sz="2800" spc="-10" dirty="0">
                          <a:latin typeface="Calibri"/>
                          <a:cs typeface="Calibri"/>
                        </a:rPr>
                        <a:t>resident</a:t>
                      </a:r>
                      <a:r>
                        <a:rPr sz="28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25" dirty="0">
                          <a:latin typeface="Calibri"/>
                          <a:cs typeface="Calibri"/>
                        </a:rPr>
                        <a:t>day</a:t>
                      </a:r>
                      <a:endParaRPr sz="2800" dirty="0">
                        <a:latin typeface="Calibri"/>
                        <a:cs typeface="Calibri"/>
                      </a:endParaRPr>
                    </a:p>
                  </a:txBody>
                  <a:tcPr marL="0" marR="0" marT="52069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7850">
                <a:tc>
                  <a:txBody>
                    <a:bodyPr/>
                    <a:lstStyle/>
                    <a:p>
                      <a:pPr marL="31750">
                        <a:lnSpc>
                          <a:spcPts val="3300"/>
                        </a:lnSpc>
                      </a:pPr>
                      <a:r>
                        <a:rPr sz="2800" dirty="0">
                          <a:latin typeface="Calibri"/>
                          <a:cs typeface="Calibri"/>
                        </a:rPr>
                        <a:t>Add’l</a:t>
                      </a:r>
                      <a:r>
                        <a:rPr sz="2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Safe</a:t>
                      </a:r>
                      <a:r>
                        <a:rPr sz="28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10" dirty="0">
                          <a:latin typeface="Calibri"/>
                          <a:cs typeface="Calibri"/>
                        </a:rPr>
                        <a:t>Restart</a:t>
                      </a:r>
                      <a:r>
                        <a:rPr sz="2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Funding</a:t>
                      </a:r>
                      <a:r>
                        <a:rPr sz="2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Q1</a:t>
                      </a:r>
                      <a:r>
                        <a:rPr sz="28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28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25" dirty="0">
                          <a:latin typeface="Calibri"/>
                          <a:cs typeface="Calibri"/>
                        </a:rPr>
                        <a:t>Q2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2565">
                        <a:lnSpc>
                          <a:spcPts val="3300"/>
                        </a:lnSpc>
                        <a:tabLst>
                          <a:tab pos="706755" algn="l"/>
                        </a:tabLst>
                      </a:pPr>
                      <a:r>
                        <a:rPr sz="2800" u="sng" spc="-5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$</a:t>
                      </a:r>
                      <a:r>
                        <a:rPr sz="28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	</a:t>
                      </a:r>
                      <a:r>
                        <a:rPr lang="en-CA" sz="28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  </a:t>
                      </a:r>
                      <a:r>
                        <a:rPr lang="en-CA" sz="28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81,446</a:t>
                      </a:r>
                      <a:endParaRPr sz="28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93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2800" spc="-55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28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SD</a:t>
                      </a:r>
                      <a:r>
                        <a:rPr sz="28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Funding</a:t>
                      </a:r>
                      <a:r>
                        <a:rPr sz="2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Excl</a:t>
                      </a:r>
                      <a:r>
                        <a:rPr sz="2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Budget</a:t>
                      </a:r>
                      <a:r>
                        <a:rPr sz="28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10" dirty="0">
                          <a:latin typeface="Calibri"/>
                          <a:cs typeface="Calibri"/>
                        </a:rPr>
                        <a:t>Amend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52069" marB="0"/>
                </a:tc>
                <a:tc>
                  <a:txBody>
                    <a:bodyPr/>
                    <a:lstStyle/>
                    <a:p>
                      <a:pPr marL="202565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2800" spc="-10" dirty="0">
                          <a:latin typeface="Calibri"/>
                          <a:cs typeface="Calibri"/>
                        </a:rPr>
                        <a:t>$2</a:t>
                      </a:r>
                      <a:r>
                        <a:rPr lang="en-CA" sz="2800" spc="-10" dirty="0">
                          <a:latin typeface="Calibri"/>
                          <a:cs typeface="Calibri"/>
                        </a:rPr>
                        <a:t>2,948,309</a:t>
                      </a:r>
                      <a:endParaRPr sz="2800" dirty="0">
                        <a:latin typeface="Calibri"/>
                        <a:cs typeface="Calibri"/>
                      </a:endParaRPr>
                    </a:p>
                  </a:txBody>
                  <a:tcPr marL="0" marR="0" marT="5206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0038" y="1394021"/>
            <a:ext cx="11572240" cy="13970"/>
          </a:xfrm>
          <a:custGeom>
            <a:avLst/>
            <a:gdLst/>
            <a:ahLst/>
            <a:cxnLst/>
            <a:rect l="l" t="t" r="r" b="b"/>
            <a:pathLst>
              <a:path w="11572240" h="13969">
                <a:moveTo>
                  <a:pt x="11571732" y="0"/>
                </a:moveTo>
                <a:lnTo>
                  <a:pt x="0" y="0"/>
                </a:lnTo>
                <a:lnTo>
                  <a:pt x="0" y="13716"/>
                </a:lnTo>
                <a:lnTo>
                  <a:pt x="11571732" y="13716"/>
                </a:lnTo>
                <a:lnTo>
                  <a:pt x="115717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-49714"/>
            <a:ext cx="12192000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29"/>
              </a:spcBef>
            </a:pPr>
            <a:r>
              <a:rPr sz="4400" b="0" dirty="0">
                <a:latin typeface="Adobe Devanagari"/>
                <a:cs typeface="Adobe Devanagari"/>
              </a:rPr>
              <a:t>Other</a:t>
            </a:r>
            <a:r>
              <a:rPr sz="4400" b="0" spc="-35" dirty="0">
                <a:latin typeface="Adobe Devanagari"/>
                <a:cs typeface="Adobe Devanagari"/>
              </a:rPr>
              <a:t> </a:t>
            </a:r>
            <a:r>
              <a:rPr sz="4400" b="0" dirty="0">
                <a:latin typeface="Adobe Devanagari"/>
                <a:cs typeface="Adobe Devanagari"/>
              </a:rPr>
              <a:t>Sources of</a:t>
            </a:r>
            <a:r>
              <a:rPr sz="4400" b="0" spc="-10" dirty="0">
                <a:latin typeface="Adobe Devanagari"/>
                <a:cs typeface="Adobe Devanagari"/>
              </a:rPr>
              <a:t> </a:t>
            </a:r>
            <a:r>
              <a:rPr sz="4400" b="0" dirty="0">
                <a:latin typeface="Adobe Devanagari"/>
                <a:cs typeface="Adobe Devanagari"/>
              </a:rPr>
              <a:t>Revenue</a:t>
            </a:r>
            <a:r>
              <a:rPr sz="4400" b="0" spc="-30" dirty="0">
                <a:latin typeface="Adobe Devanagari"/>
                <a:cs typeface="Adobe Devanagari"/>
              </a:rPr>
              <a:t> </a:t>
            </a:r>
            <a:r>
              <a:rPr sz="4400" b="0" dirty="0">
                <a:latin typeface="Adobe Devanagari"/>
                <a:cs typeface="Adobe Devanagari"/>
              </a:rPr>
              <a:t>for</a:t>
            </a:r>
            <a:r>
              <a:rPr sz="4400" b="0" spc="-10" dirty="0">
                <a:latin typeface="Adobe Devanagari"/>
                <a:cs typeface="Adobe Devanagari"/>
              </a:rPr>
              <a:t> </a:t>
            </a:r>
            <a:r>
              <a:rPr sz="4400" b="0" dirty="0">
                <a:latin typeface="Adobe Devanagari"/>
                <a:cs typeface="Adobe Devanagari"/>
              </a:rPr>
              <a:t>YCC</a:t>
            </a:r>
            <a:br>
              <a:rPr lang="en-CA" sz="4400" b="0" dirty="0"/>
            </a:br>
            <a:r>
              <a:rPr lang="en-CA" sz="4400" b="0" dirty="0">
                <a:latin typeface="Adobe Devanagari"/>
                <a:cs typeface="Adobe Devanagari"/>
              </a:rPr>
              <a:t>2022-23</a:t>
            </a:r>
            <a:r>
              <a:rPr lang="en-CA" sz="4400" b="0" spc="-30" dirty="0">
                <a:latin typeface="Adobe Devanagari"/>
                <a:cs typeface="Adobe Devanagari"/>
              </a:rPr>
              <a:t> </a:t>
            </a:r>
            <a:r>
              <a:rPr lang="en-CA" sz="4400" b="0" dirty="0">
                <a:latin typeface="Adobe Devanagari"/>
                <a:cs typeface="Adobe Devanagari"/>
              </a:rPr>
              <a:t>Fiscal</a:t>
            </a:r>
            <a:r>
              <a:rPr lang="en-CA" sz="4400" b="0" spc="-20" dirty="0">
                <a:latin typeface="Adobe Devanagari"/>
                <a:cs typeface="Adobe Devanagari"/>
              </a:rPr>
              <a:t> Year</a:t>
            </a:r>
            <a:endParaRPr sz="4400" dirty="0">
              <a:latin typeface="Adobe Devanagari"/>
              <a:cs typeface="Adobe Devanaga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289545"/>
              </p:ext>
            </p:extLst>
          </p:nvPr>
        </p:nvGraphicFramePr>
        <p:xfrm>
          <a:off x="1254583" y="2041729"/>
          <a:ext cx="9237980" cy="42240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64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38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90320">
                <a:tc>
                  <a:txBody>
                    <a:bodyPr/>
                    <a:lstStyle/>
                    <a:p>
                      <a:pPr marL="31750">
                        <a:lnSpc>
                          <a:spcPts val="2655"/>
                        </a:lnSpc>
                      </a:pPr>
                      <a:r>
                        <a:rPr sz="2800" spc="-30" dirty="0">
                          <a:latin typeface="Calibri"/>
                          <a:cs typeface="Calibri"/>
                        </a:rPr>
                        <a:t>Inter-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Co</a:t>
                      </a:r>
                      <a:r>
                        <a:rPr sz="2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10" dirty="0">
                          <a:latin typeface="Calibri"/>
                          <a:cs typeface="Calibri"/>
                        </a:rPr>
                        <a:t>Chargebacks</a:t>
                      </a:r>
                      <a:r>
                        <a:rPr sz="2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YDI</a:t>
                      </a:r>
                      <a:r>
                        <a:rPr sz="2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2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20" dirty="0">
                          <a:latin typeface="Calibri"/>
                          <a:cs typeface="Calibri"/>
                        </a:rPr>
                        <a:t>CIRA</a:t>
                      </a:r>
                      <a:endParaRPr lang="en-US" sz="2800" dirty="0">
                        <a:latin typeface="Calibri"/>
                        <a:cs typeface="Calibri"/>
                      </a:endParaRPr>
                    </a:p>
                    <a:p>
                      <a:pPr marL="31750" marR="1668780">
                        <a:lnSpc>
                          <a:spcPct val="100000"/>
                        </a:lnSpc>
                      </a:pPr>
                      <a:r>
                        <a:rPr lang="en-CA" sz="2800" spc="-10" dirty="0">
                          <a:latin typeface="Calibri"/>
                          <a:cs typeface="Calibri"/>
                        </a:rPr>
                        <a:t>Amortization</a:t>
                      </a:r>
                      <a:r>
                        <a:rPr lang="en-CA" sz="2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CA" sz="28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lang="en-CA" sz="28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CA" sz="2800" spc="-20" dirty="0">
                          <a:latin typeface="Calibri"/>
                          <a:cs typeface="Calibri"/>
                        </a:rPr>
                        <a:t>Deferred</a:t>
                      </a:r>
                      <a:r>
                        <a:rPr lang="en-CA" sz="2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CA" sz="2800" spc="-10" dirty="0">
                          <a:latin typeface="Calibri"/>
                          <a:cs typeface="Calibri"/>
                        </a:rPr>
                        <a:t>Contributions</a:t>
                      </a:r>
                      <a:r>
                        <a:rPr lang="en-US" sz="2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800" dirty="0">
                          <a:latin typeface="Calibri"/>
                          <a:cs typeface="Calibri"/>
                        </a:rPr>
                        <a:t>Care</a:t>
                      </a:r>
                      <a:r>
                        <a:rPr lang="en-US" sz="28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800" dirty="0">
                          <a:latin typeface="Calibri"/>
                          <a:cs typeface="Calibri"/>
                        </a:rPr>
                        <a:t>services</a:t>
                      </a:r>
                      <a:r>
                        <a:rPr lang="en-US" sz="2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800" spc="-10" dirty="0">
                          <a:latin typeface="Calibri"/>
                          <a:cs typeface="Calibri"/>
                        </a:rPr>
                        <a:t>revenue</a:t>
                      </a:r>
                      <a:r>
                        <a:rPr lang="en-US" sz="28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8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lang="en-US" sz="28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800" spc="-10" dirty="0">
                          <a:latin typeface="Calibri"/>
                          <a:cs typeface="Calibri"/>
                        </a:rPr>
                        <a:t>rebates</a:t>
                      </a:r>
                      <a:endParaRPr lang="en-US" sz="28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2885">
                        <a:lnSpc>
                          <a:spcPts val="2660"/>
                        </a:lnSpc>
                        <a:tabLst>
                          <a:tab pos="565150" algn="l"/>
                        </a:tabLst>
                      </a:pPr>
                      <a:r>
                        <a:rPr lang="en-CA" sz="2800" spc="-50" dirty="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CA" sz="2800" dirty="0">
                          <a:latin typeface="Calibri"/>
                          <a:cs typeface="Calibri"/>
                        </a:rPr>
                        <a:t>	</a:t>
                      </a:r>
                      <a:r>
                        <a:rPr lang="en-CA" sz="2800" spc="-10" dirty="0">
                          <a:latin typeface="Calibri"/>
                          <a:cs typeface="Calibri"/>
                        </a:rPr>
                        <a:t>361,723</a:t>
                      </a:r>
                      <a:endParaRPr lang="en-CA" sz="2800" dirty="0">
                        <a:latin typeface="Calibri"/>
                        <a:cs typeface="Calibri"/>
                      </a:endParaRPr>
                    </a:p>
                    <a:p>
                      <a:pPr marL="222885">
                        <a:lnSpc>
                          <a:spcPct val="100000"/>
                        </a:lnSpc>
                        <a:tabLst>
                          <a:tab pos="565150" algn="l"/>
                        </a:tabLst>
                      </a:pPr>
                      <a:r>
                        <a:rPr lang="en-CA" sz="2800" spc="-50" dirty="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CA" sz="2800" dirty="0">
                          <a:latin typeface="Calibri"/>
                          <a:cs typeface="Calibri"/>
                        </a:rPr>
                        <a:t>	</a:t>
                      </a:r>
                      <a:r>
                        <a:rPr lang="en-CA" sz="2800" spc="-10" dirty="0">
                          <a:latin typeface="Calibri"/>
                          <a:cs typeface="Calibri"/>
                        </a:rPr>
                        <a:t>300,532</a:t>
                      </a:r>
                      <a:endParaRPr sz="2800" dirty="0">
                        <a:latin typeface="Calibri"/>
                        <a:cs typeface="Calibri"/>
                      </a:endParaRPr>
                    </a:p>
                    <a:p>
                      <a:pPr marL="222885">
                        <a:lnSpc>
                          <a:spcPct val="100000"/>
                        </a:lnSpc>
                        <a:tabLst>
                          <a:tab pos="565150" algn="l"/>
                        </a:tabLst>
                      </a:pPr>
                      <a:r>
                        <a:rPr sz="2800" spc="-50" dirty="0">
                          <a:latin typeface="Calibri"/>
                          <a:cs typeface="Calibri"/>
                        </a:rPr>
                        <a:t>$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	</a:t>
                      </a:r>
                      <a:r>
                        <a:rPr sz="2800" spc="-10" dirty="0">
                          <a:latin typeface="Calibri"/>
                          <a:cs typeface="Calibri"/>
                        </a:rPr>
                        <a:t>10</a:t>
                      </a:r>
                      <a:r>
                        <a:rPr lang="en-CA" sz="2800" spc="-10" dirty="0">
                          <a:latin typeface="Calibri"/>
                          <a:cs typeface="Calibri"/>
                        </a:rPr>
                        <a:t>0,024</a:t>
                      </a:r>
                      <a:endParaRPr sz="28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31750">
                        <a:lnSpc>
                          <a:spcPts val="3300"/>
                        </a:lnSpc>
                      </a:pPr>
                      <a:r>
                        <a:rPr sz="2800" spc="-20" dirty="0">
                          <a:latin typeface="Calibri"/>
                          <a:cs typeface="Calibri"/>
                        </a:rPr>
                        <a:t>Recoveries</a:t>
                      </a:r>
                      <a:r>
                        <a:rPr sz="28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from</a:t>
                      </a:r>
                      <a:r>
                        <a:rPr sz="28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phone,</a:t>
                      </a:r>
                      <a:r>
                        <a:rPr sz="2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cable</a:t>
                      </a:r>
                      <a:r>
                        <a:rPr sz="28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10" dirty="0">
                          <a:latin typeface="Calibri"/>
                          <a:cs typeface="Calibri"/>
                        </a:rPr>
                        <a:t>internet,</a:t>
                      </a:r>
                      <a:r>
                        <a:rPr sz="28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van</a:t>
                      </a:r>
                      <a:r>
                        <a:rPr sz="28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10" dirty="0">
                          <a:latin typeface="Calibri"/>
                          <a:cs typeface="Calibri"/>
                        </a:rPr>
                        <a:t>usage</a:t>
                      </a:r>
                      <a:endParaRPr sz="28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2885">
                        <a:lnSpc>
                          <a:spcPts val="3300"/>
                        </a:lnSpc>
                        <a:tabLst>
                          <a:tab pos="726440" algn="l"/>
                        </a:tabLst>
                      </a:pPr>
                      <a:r>
                        <a:rPr sz="2800" spc="-50" dirty="0">
                          <a:latin typeface="Calibri"/>
                          <a:cs typeface="Calibri"/>
                        </a:rPr>
                        <a:t>$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	</a:t>
                      </a:r>
                      <a:r>
                        <a:rPr sz="2800" spc="-10" dirty="0">
                          <a:latin typeface="Calibri"/>
                          <a:cs typeface="Calibri"/>
                        </a:rPr>
                        <a:t>9</a:t>
                      </a:r>
                      <a:r>
                        <a:rPr lang="en-CA" sz="2800" spc="-10" dirty="0">
                          <a:latin typeface="Calibri"/>
                          <a:cs typeface="Calibri"/>
                        </a:rPr>
                        <a:t>1,429</a:t>
                      </a:r>
                      <a:endParaRPr sz="28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marL="31750" marR="2840990">
                        <a:lnSpc>
                          <a:spcPts val="3360"/>
                        </a:lnSpc>
                        <a:spcBef>
                          <a:spcPts val="50"/>
                        </a:spcBef>
                      </a:pPr>
                      <a:r>
                        <a:rPr sz="2800" spc="-20" dirty="0">
                          <a:latin typeface="Calibri"/>
                          <a:cs typeface="Calibri"/>
                        </a:rPr>
                        <a:t>Cafeteria,</a:t>
                      </a:r>
                      <a:r>
                        <a:rPr sz="2800" spc="-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dietary</a:t>
                      </a:r>
                      <a:r>
                        <a:rPr sz="28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10" dirty="0">
                          <a:latin typeface="Calibri"/>
                          <a:cs typeface="Calibri"/>
                        </a:rPr>
                        <a:t>sales/rebates Education</a:t>
                      </a:r>
                      <a:r>
                        <a:rPr sz="2800" spc="-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10" dirty="0">
                          <a:latin typeface="Calibri"/>
                          <a:cs typeface="Calibri"/>
                        </a:rPr>
                        <a:t>Grants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222885">
                        <a:lnSpc>
                          <a:spcPts val="3300"/>
                        </a:lnSpc>
                        <a:tabLst>
                          <a:tab pos="726440" algn="l"/>
                        </a:tabLst>
                      </a:pPr>
                      <a:r>
                        <a:rPr sz="2800" spc="-50" dirty="0">
                          <a:latin typeface="Calibri"/>
                          <a:cs typeface="Calibri"/>
                        </a:rPr>
                        <a:t>$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	</a:t>
                      </a:r>
                      <a:r>
                        <a:rPr sz="2800" spc="-10" dirty="0">
                          <a:latin typeface="Calibri"/>
                          <a:cs typeface="Calibri"/>
                        </a:rPr>
                        <a:t>85</a:t>
                      </a:r>
                      <a:r>
                        <a:rPr lang="en-CA" sz="2800" spc="-10" dirty="0">
                          <a:latin typeface="Calibri"/>
                          <a:cs typeface="Calibri"/>
                        </a:rPr>
                        <a:t>,480</a:t>
                      </a:r>
                      <a:endParaRPr sz="2800" dirty="0">
                        <a:latin typeface="Calibri"/>
                        <a:cs typeface="Calibri"/>
                      </a:endParaRPr>
                    </a:p>
                    <a:p>
                      <a:pPr marL="222885">
                        <a:lnSpc>
                          <a:spcPct val="100000"/>
                        </a:lnSpc>
                        <a:tabLst>
                          <a:tab pos="726440" algn="l"/>
                        </a:tabLst>
                      </a:pPr>
                      <a:r>
                        <a:rPr sz="2800" spc="-50" dirty="0">
                          <a:latin typeface="Calibri"/>
                          <a:cs typeface="Calibri"/>
                        </a:rPr>
                        <a:t>$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	</a:t>
                      </a:r>
                      <a:r>
                        <a:rPr sz="2800" spc="-10" dirty="0">
                          <a:latin typeface="Calibri"/>
                          <a:cs typeface="Calibri"/>
                        </a:rPr>
                        <a:t>50,000</a:t>
                      </a:r>
                      <a:endParaRPr sz="28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31750">
                        <a:lnSpc>
                          <a:spcPts val="3300"/>
                        </a:lnSpc>
                      </a:pPr>
                      <a:r>
                        <a:rPr sz="2800" spc="-20" dirty="0">
                          <a:latin typeface="Calibri"/>
                          <a:cs typeface="Calibri"/>
                        </a:rPr>
                        <a:t>Administration</a:t>
                      </a:r>
                      <a:r>
                        <a:rPr sz="2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10" dirty="0">
                          <a:latin typeface="Calibri"/>
                          <a:cs typeface="Calibri"/>
                        </a:rPr>
                        <a:t>revenue</a:t>
                      </a:r>
                      <a:r>
                        <a:rPr sz="2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2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bank</a:t>
                      </a:r>
                      <a:r>
                        <a:rPr sz="2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10" dirty="0">
                          <a:latin typeface="Calibri"/>
                          <a:cs typeface="Calibri"/>
                        </a:rPr>
                        <a:t>interest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2885">
                        <a:lnSpc>
                          <a:spcPts val="3300"/>
                        </a:lnSpc>
                        <a:tabLst>
                          <a:tab pos="726440" algn="l"/>
                        </a:tabLst>
                      </a:pPr>
                      <a:r>
                        <a:rPr sz="2800" spc="-50" dirty="0">
                          <a:latin typeface="Calibri"/>
                          <a:cs typeface="Calibri"/>
                        </a:rPr>
                        <a:t>$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	</a:t>
                      </a:r>
                      <a:r>
                        <a:rPr lang="en-CA" sz="2800" spc="-10" dirty="0">
                          <a:latin typeface="Calibri"/>
                          <a:cs typeface="Calibri"/>
                        </a:rPr>
                        <a:t>54,025</a:t>
                      </a:r>
                      <a:endParaRPr sz="28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31750">
                        <a:lnSpc>
                          <a:spcPts val="3300"/>
                        </a:lnSpc>
                      </a:pPr>
                      <a:r>
                        <a:rPr sz="2800" dirty="0">
                          <a:latin typeface="Calibri"/>
                          <a:cs typeface="Calibri"/>
                        </a:rPr>
                        <a:t>Summer</a:t>
                      </a:r>
                      <a:r>
                        <a:rPr sz="28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Student</a:t>
                      </a:r>
                      <a:r>
                        <a:rPr sz="28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10" dirty="0">
                          <a:latin typeface="Calibri"/>
                          <a:cs typeface="Calibri"/>
                        </a:rPr>
                        <a:t>Grants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2885">
                        <a:lnSpc>
                          <a:spcPts val="3295"/>
                        </a:lnSpc>
                        <a:tabLst>
                          <a:tab pos="726440" algn="l"/>
                        </a:tabLst>
                      </a:pPr>
                      <a:r>
                        <a:rPr sz="2800" u="sng" spc="-5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$</a:t>
                      </a:r>
                      <a:r>
                        <a:rPr sz="28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	</a:t>
                      </a:r>
                      <a:r>
                        <a:rPr sz="28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27,000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6245">
                <a:tc>
                  <a:txBody>
                    <a:bodyPr/>
                    <a:lstStyle/>
                    <a:p>
                      <a:pPr marL="31750">
                        <a:lnSpc>
                          <a:spcPts val="3300"/>
                        </a:lnSpc>
                      </a:pPr>
                      <a:r>
                        <a:rPr sz="2800" spc="-55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28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Other</a:t>
                      </a:r>
                      <a:r>
                        <a:rPr sz="2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10" dirty="0">
                          <a:latin typeface="Calibri"/>
                          <a:cs typeface="Calibri"/>
                        </a:rPr>
                        <a:t>Revenue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2885">
                        <a:lnSpc>
                          <a:spcPts val="3300"/>
                        </a:lnSpc>
                      </a:pPr>
                      <a:r>
                        <a:rPr sz="2800" spc="-10" dirty="0">
                          <a:latin typeface="Calibri"/>
                          <a:cs typeface="Calibri"/>
                        </a:rPr>
                        <a:t>$1,0</a:t>
                      </a:r>
                      <a:r>
                        <a:rPr lang="en-CA" sz="2800" spc="-10" dirty="0">
                          <a:latin typeface="Calibri"/>
                          <a:cs typeface="Calibri"/>
                        </a:rPr>
                        <a:t>70,213</a:t>
                      </a:r>
                      <a:endParaRPr sz="28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0677" y="1209416"/>
            <a:ext cx="11470324" cy="3530903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540000" marR="337185" indent="-528638">
              <a:lnSpc>
                <a:spcPts val="3030"/>
              </a:lnSpc>
              <a:spcBef>
                <a:spcPts val="470"/>
              </a:spcBef>
              <a:spcAft>
                <a:spcPts val="800"/>
              </a:spcAft>
              <a:buFont typeface="Arial"/>
              <a:buChar char="•"/>
              <a:tabLst>
                <a:tab pos="241300" algn="l"/>
              </a:tabLst>
            </a:pPr>
            <a:r>
              <a:rPr sz="2400" dirty="0">
                <a:latin typeface="Calibri"/>
                <a:cs typeface="Calibri"/>
              </a:rPr>
              <a:t>Max</a:t>
            </a:r>
            <a:r>
              <a:rPr lang="en-CA" sz="2400" dirty="0" err="1">
                <a:latin typeface="Calibri"/>
                <a:cs typeface="Calibri"/>
              </a:rPr>
              <a:t>imum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paid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by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resident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$113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per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day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or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$3,437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per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month</a:t>
            </a:r>
            <a:endParaRPr lang="en-CA" sz="2400" spc="-45" dirty="0">
              <a:latin typeface="Calibri"/>
              <a:cs typeface="Calibri"/>
            </a:endParaRPr>
          </a:p>
          <a:p>
            <a:pPr marL="540000" marR="337185" indent="-528638">
              <a:lnSpc>
                <a:spcPts val="3030"/>
              </a:lnSpc>
              <a:spcBef>
                <a:spcPts val="470"/>
              </a:spcBef>
              <a:spcAft>
                <a:spcPts val="800"/>
              </a:spcAft>
              <a:buFont typeface="Arial"/>
              <a:buChar char="•"/>
              <a:tabLst>
                <a:tab pos="241300" algn="l"/>
              </a:tabLst>
            </a:pPr>
            <a:r>
              <a:rPr lang="en-CA" sz="2400" spc="-45" dirty="0">
                <a:latin typeface="Calibri"/>
                <a:cs typeface="Calibri"/>
              </a:rPr>
              <a:t>The actual charge is </a:t>
            </a:r>
            <a:r>
              <a:rPr sz="2400" dirty="0">
                <a:latin typeface="Calibri"/>
                <a:cs typeface="Calibri"/>
              </a:rPr>
              <a:t>based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on </a:t>
            </a:r>
            <a:r>
              <a:rPr sz="2400" dirty="0">
                <a:latin typeface="Calibri"/>
                <a:cs typeface="Calibri"/>
              </a:rPr>
              <a:t>income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assessments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done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by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S</a:t>
            </a:r>
            <a:r>
              <a:rPr lang="en-CA" sz="2400" spc="-25" dirty="0" err="1">
                <a:latin typeface="Calibri"/>
                <a:cs typeface="Calibri"/>
              </a:rPr>
              <a:t>ocial</a:t>
            </a:r>
            <a:r>
              <a:rPr lang="en-CA" sz="2400" spc="-25" dirty="0">
                <a:latin typeface="Calibri"/>
                <a:cs typeface="Calibri"/>
              </a:rPr>
              <a:t> Development</a:t>
            </a:r>
            <a:endParaRPr sz="2400" dirty="0">
              <a:latin typeface="Calibri"/>
              <a:cs typeface="Calibri"/>
            </a:endParaRPr>
          </a:p>
          <a:p>
            <a:pPr marL="540000" marR="861060" indent="-528638">
              <a:lnSpc>
                <a:spcPts val="3030"/>
              </a:lnSpc>
              <a:spcBef>
                <a:spcPts val="994"/>
              </a:spcBef>
              <a:spcAft>
                <a:spcPts val="800"/>
              </a:spcAft>
              <a:buFont typeface="Arial"/>
              <a:buChar char="•"/>
              <a:tabLst>
                <a:tab pos="241300" algn="l"/>
              </a:tabLst>
            </a:pPr>
            <a:r>
              <a:rPr sz="2400" dirty="0">
                <a:latin typeface="Calibri"/>
                <a:cs typeface="Calibri"/>
              </a:rPr>
              <a:t>For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low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income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residents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we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pay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them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$108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per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month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cover comfort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&amp;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clothing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items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(14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residents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currently)</a:t>
            </a:r>
            <a:endParaRPr sz="2400" dirty="0">
              <a:latin typeface="Calibri"/>
              <a:cs typeface="Calibri"/>
            </a:endParaRPr>
          </a:p>
          <a:p>
            <a:pPr marL="540000" indent="-528638">
              <a:lnSpc>
                <a:spcPct val="100000"/>
              </a:lnSpc>
              <a:spcBef>
                <a:spcPts val="610"/>
              </a:spcBef>
              <a:spcAft>
                <a:spcPts val="800"/>
              </a:spcAft>
              <a:buFont typeface="Arial"/>
              <a:buChar char="•"/>
              <a:tabLst>
                <a:tab pos="241300" algn="l"/>
              </a:tabLst>
            </a:pPr>
            <a:r>
              <a:rPr sz="2400" dirty="0">
                <a:latin typeface="Calibri"/>
                <a:cs typeface="Calibri"/>
              </a:rPr>
              <a:t>S</a:t>
            </a:r>
            <a:r>
              <a:rPr lang="en-CA" sz="2400" dirty="0" err="1">
                <a:latin typeface="Calibri"/>
                <a:cs typeface="Calibri"/>
              </a:rPr>
              <a:t>ocial</a:t>
            </a:r>
            <a:r>
              <a:rPr lang="en-CA" sz="24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</a:t>
            </a:r>
            <a:r>
              <a:rPr lang="en-CA" sz="2400" dirty="0" err="1">
                <a:latin typeface="Calibri"/>
                <a:cs typeface="Calibri"/>
              </a:rPr>
              <a:t>evelopment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deducts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revenue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paid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by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residents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from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$2</a:t>
            </a:r>
            <a:r>
              <a:rPr lang="en-CA" sz="2400" dirty="0">
                <a:latin typeface="Calibri"/>
                <a:cs typeface="Calibri"/>
              </a:rPr>
              <a:t>2.9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million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budget</a:t>
            </a:r>
            <a:endParaRPr sz="2400" dirty="0">
              <a:latin typeface="Calibri"/>
              <a:cs typeface="Calibri"/>
            </a:endParaRPr>
          </a:p>
          <a:p>
            <a:pPr marL="540000" marR="106045" indent="-528638">
              <a:lnSpc>
                <a:spcPts val="3030"/>
              </a:lnSpc>
              <a:spcBef>
                <a:spcPts val="994"/>
              </a:spcBef>
              <a:spcAft>
                <a:spcPts val="800"/>
              </a:spcAft>
              <a:buFont typeface="Arial"/>
              <a:buChar char="•"/>
              <a:tabLst>
                <a:tab pos="241300" algn="l"/>
              </a:tabLst>
            </a:pPr>
            <a:r>
              <a:rPr sz="2400" dirty="0">
                <a:latin typeface="Calibri"/>
                <a:cs typeface="Calibri"/>
              </a:rPr>
              <a:t>SD</a:t>
            </a:r>
            <a:r>
              <a:rPr sz="2400" spc="-1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provides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additional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funding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through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budget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amendments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114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cover </a:t>
            </a:r>
            <a:r>
              <a:rPr sz="2400" spc="-20" dirty="0">
                <a:latin typeface="Calibri"/>
                <a:cs typeface="Calibri"/>
              </a:rPr>
              <a:t>retirement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spc="-40" dirty="0">
                <a:latin typeface="Calibri"/>
                <a:cs typeface="Calibri"/>
              </a:rPr>
              <a:t>allow,</a:t>
            </a:r>
            <a:r>
              <a:rPr sz="2400" spc="-114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mat</a:t>
            </a:r>
            <a:r>
              <a:rPr sz="2400" spc="-1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leave,</a:t>
            </a:r>
            <a:r>
              <a:rPr sz="2400" spc="-1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add’l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care</a:t>
            </a:r>
            <a:r>
              <a:rPr sz="2400" spc="-1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hours,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capital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repairs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etc.</a:t>
            </a:r>
            <a:endParaRPr lang="en-CA" sz="2400" spc="-2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-3494" y="270604"/>
            <a:ext cx="1219200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4400" dirty="0">
                <a:latin typeface="Adobe Devanagari"/>
                <a:cs typeface="Adobe Devanagari"/>
              </a:rPr>
              <a:t>Other</a:t>
            </a:r>
            <a:r>
              <a:rPr sz="4400" spc="-35" dirty="0">
                <a:latin typeface="Adobe Devanagari"/>
                <a:cs typeface="Adobe Devanagari"/>
              </a:rPr>
              <a:t> </a:t>
            </a:r>
            <a:r>
              <a:rPr sz="4400" dirty="0">
                <a:latin typeface="Adobe Devanagari"/>
                <a:cs typeface="Adobe Devanagari"/>
              </a:rPr>
              <a:t>Budget</a:t>
            </a:r>
            <a:r>
              <a:rPr sz="4400" spc="-10" dirty="0">
                <a:latin typeface="Adobe Devanagari"/>
                <a:cs typeface="Adobe Devanagari"/>
              </a:rPr>
              <a:t> </a:t>
            </a:r>
            <a:r>
              <a:rPr sz="4400" dirty="0">
                <a:latin typeface="Adobe Devanagari"/>
                <a:cs typeface="Adobe Devanagari"/>
              </a:rPr>
              <a:t>Factors</a:t>
            </a:r>
            <a:r>
              <a:rPr sz="4400" spc="-30" dirty="0">
                <a:latin typeface="Adobe Devanagari"/>
                <a:cs typeface="Adobe Devanagari"/>
              </a:rPr>
              <a:t> </a:t>
            </a:r>
            <a:r>
              <a:rPr sz="4400" dirty="0">
                <a:latin typeface="Adobe Devanagari"/>
                <a:cs typeface="Adobe Devanagari"/>
              </a:rPr>
              <a:t>for</a:t>
            </a:r>
            <a:r>
              <a:rPr sz="4400" spc="-20" dirty="0">
                <a:latin typeface="Adobe Devanagari"/>
                <a:cs typeface="Adobe Devanagari"/>
              </a:rPr>
              <a:t> </a:t>
            </a:r>
            <a:r>
              <a:rPr sz="4400" spc="-25" dirty="0">
                <a:latin typeface="Adobe Devanagari"/>
                <a:cs typeface="Adobe Devanagari"/>
              </a:rPr>
              <a:t>YCC</a:t>
            </a:r>
            <a:endParaRPr sz="4400" dirty="0">
              <a:latin typeface="Adobe Devanagari"/>
              <a:cs typeface="Adobe Devanaga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48000" y="967199"/>
            <a:ext cx="6320155" cy="13970"/>
          </a:xfrm>
          <a:custGeom>
            <a:avLst/>
            <a:gdLst/>
            <a:ahLst/>
            <a:cxnLst/>
            <a:rect l="l" t="t" r="r" b="b"/>
            <a:pathLst>
              <a:path w="6320155" h="13969">
                <a:moveTo>
                  <a:pt x="6320028" y="0"/>
                </a:moveTo>
                <a:lnTo>
                  <a:pt x="0" y="0"/>
                </a:lnTo>
                <a:lnTo>
                  <a:pt x="0" y="13716"/>
                </a:lnTo>
                <a:lnTo>
                  <a:pt x="6320028" y="13716"/>
                </a:lnTo>
                <a:lnTo>
                  <a:pt x="63200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831157"/>
            <a:ext cx="10299065" cy="333232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7150" algn="ctr">
              <a:lnSpc>
                <a:spcPct val="100000"/>
              </a:lnSpc>
              <a:spcBef>
                <a:spcPts val="105"/>
              </a:spcBef>
            </a:pPr>
            <a:r>
              <a:rPr sz="4400" u="sng" dirty="0">
                <a:uFill>
                  <a:solidFill>
                    <a:srgbClr val="000000"/>
                  </a:solidFill>
                </a:uFill>
                <a:latin typeface="Adobe Devanagari"/>
                <a:cs typeface="Adobe Devanagari"/>
              </a:rPr>
              <a:t>Other</a:t>
            </a:r>
            <a:r>
              <a:rPr sz="4400" u="sng" spc="95" dirty="0">
                <a:uFill>
                  <a:solidFill>
                    <a:srgbClr val="000000"/>
                  </a:solidFill>
                </a:uFill>
                <a:latin typeface="Adobe Devanagari"/>
                <a:cs typeface="Adobe Devanagari"/>
              </a:rPr>
              <a:t> </a:t>
            </a:r>
            <a:r>
              <a:rPr sz="4400" u="sng" dirty="0">
                <a:uFill>
                  <a:solidFill>
                    <a:srgbClr val="000000"/>
                  </a:solidFill>
                </a:uFill>
                <a:latin typeface="Adobe Devanagari"/>
                <a:cs typeface="Adobe Devanagari"/>
              </a:rPr>
              <a:t>Company</a:t>
            </a:r>
            <a:r>
              <a:rPr sz="4400" u="sng" spc="70" dirty="0">
                <a:uFill>
                  <a:solidFill>
                    <a:srgbClr val="000000"/>
                  </a:solidFill>
                </a:uFill>
                <a:latin typeface="Adobe Devanagari"/>
                <a:cs typeface="Adobe Devanagari"/>
              </a:rPr>
              <a:t> </a:t>
            </a:r>
            <a:r>
              <a:rPr sz="4400" u="sng" dirty="0">
                <a:uFill>
                  <a:solidFill>
                    <a:srgbClr val="000000"/>
                  </a:solidFill>
                </a:uFill>
                <a:latin typeface="Adobe Devanagari"/>
                <a:cs typeface="Adobe Devanagari"/>
              </a:rPr>
              <a:t>Budgets</a:t>
            </a:r>
            <a:endParaRPr sz="4400" dirty="0">
              <a:latin typeface="Adobe Devanagari"/>
              <a:cs typeface="Adobe Devanagari"/>
            </a:endParaRPr>
          </a:p>
          <a:p>
            <a:pPr marL="241300" marR="304800" indent="-228600" algn="just">
              <a:lnSpc>
                <a:spcPts val="3030"/>
              </a:lnSpc>
              <a:spcBef>
                <a:spcPts val="3569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40" dirty="0">
                <a:latin typeface="Calibri"/>
                <a:cs typeface="Calibri"/>
              </a:rPr>
              <a:t>York</a:t>
            </a:r>
            <a:r>
              <a:rPr sz="2800" spc="-1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Developments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Inc.</a:t>
            </a:r>
            <a:r>
              <a:rPr sz="2800" spc="-10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operates</a:t>
            </a:r>
            <a:r>
              <a:rPr sz="2800" spc="-1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seniors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apartments,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assisted</a:t>
            </a:r>
            <a:r>
              <a:rPr sz="2800" spc="-1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living apartments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and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Adult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Day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Program.</a:t>
            </a:r>
            <a:r>
              <a:rPr sz="2800" spc="490" dirty="0">
                <a:latin typeface="Calibri"/>
                <a:cs typeface="Calibri"/>
              </a:rPr>
              <a:t> </a:t>
            </a:r>
            <a:endParaRPr sz="2800" dirty="0">
              <a:latin typeface="Calibri"/>
              <a:cs typeface="Calibri"/>
            </a:endParaRPr>
          </a:p>
          <a:p>
            <a:pPr marL="240665" marR="5080" indent="-228600">
              <a:lnSpc>
                <a:spcPts val="3030"/>
              </a:lnSpc>
              <a:spcBef>
                <a:spcPts val="990"/>
              </a:spcBef>
              <a:buFont typeface="Arial"/>
              <a:buChar char="•"/>
              <a:tabLst>
                <a:tab pos="241300" algn="l"/>
                <a:tab pos="2976880" algn="l"/>
              </a:tabLst>
            </a:pPr>
            <a:r>
              <a:rPr sz="2800" dirty="0">
                <a:latin typeface="Calibri"/>
                <a:cs typeface="Calibri"/>
              </a:rPr>
              <a:t>Centre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for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Innovation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and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Research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Aging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Inc.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carries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out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various research</a:t>
            </a:r>
            <a:r>
              <a:rPr sz="2800" spc="-10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projects.</a:t>
            </a:r>
            <a:r>
              <a:rPr sz="2800" dirty="0">
                <a:latin typeface="Calibri"/>
                <a:cs typeface="Calibri"/>
              </a:rPr>
              <a:t>	</a:t>
            </a:r>
          </a:p>
          <a:p>
            <a:pPr marL="241300" marR="295275" indent="-228600">
              <a:lnSpc>
                <a:spcPts val="3030"/>
              </a:lnSpc>
              <a:spcBef>
                <a:spcPts val="975"/>
              </a:spcBef>
              <a:buFont typeface="Arial"/>
              <a:buChar char="•"/>
              <a:tabLst>
                <a:tab pos="241300" algn="l"/>
                <a:tab pos="8026400" algn="l"/>
              </a:tabLst>
            </a:pPr>
            <a:r>
              <a:rPr sz="2800" spc="-40" dirty="0">
                <a:latin typeface="Calibri"/>
                <a:cs typeface="Calibri"/>
              </a:rPr>
              <a:t>York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County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Properties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Inc.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lang="en-CA" sz="2800" dirty="0">
                <a:latin typeface="Calibri"/>
                <a:cs typeface="Calibri"/>
              </a:rPr>
              <a:t>holds</a:t>
            </a:r>
            <a:r>
              <a:rPr lang="en-CA" sz="2800" spc="-55" dirty="0">
                <a:latin typeface="Calibri"/>
                <a:cs typeface="Calibri"/>
              </a:rPr>
              <a:t> </a:t>
            </a:r>
            <a:r>
              <a:rPr lang="en-CA" sz="2800" dirty="0">
                <a:latin typeface="Calibri"/>
                <a:cs typeface="Calibri"/>
              </a:rPr>
              <a:t>a</a:t>
            </a:r>
            <a:r>
              <a:rPr lang="en-CA" sz="2800" spc="-85" dirty="0">
                <a:latin typeface="Calibri"/>
                <a:cs typeface="Calibri"/>
              </a:rPr>
              <a:t> </a:t>
            </a:r>
            <a:r>
              <a:rPr lang="en-CA" sz="2800" spc="-10" dirty="0">
                <a:latin typeface="Calibri"/>
                <a:cs typeface="Calibri"/>
              </a:rPr>
              <a:t>mortgage</a:t>
            </a:r>
            <a:r>
              <a:rPr lang="en-CA" sz="2800" spc="-95" dirty="0">
                <a:latin typeface="Calibri"/>
                <a:cs typeface="Calibri"/>
              </a:rPr>
              <a:t> </a:t>
            </a:r>
            <a:r>
              <a:rPr lang="en-CA" sz="2800" dirty="0">
                <a:latin typeface="Calibri"/>
                <a:cs typeface="Calibri"/>
              </a:rPr>
              <a:t>for</a:t>
            </a:r>
            <a:r>
              <a:rPr lang="en-CA" sz="2800" spc="-85" dirty="0">
                <a:latin typeface="Calibri"/>
                <a:cs typeface="Calibri"/>
              </a:rPr>
              <a:t> </a:t>
            </a:r>
            <a:r>
              <a:rPr lang="en-CA" sz="2800" spc="-20" dirty="0">
                <a:latin typeface="Calibri"/>
                <a:cs typeface="Calibri"/>
              </a:rPr>
              <a:t>YDI.</a:t>
            </a:r>
            <a:r>
              <a:rPr lang="en-CA" sz="2800" dirty="0">
                <a:latin typeface="Calibri"/>
                <a:cs typeface="Calibri"/>
              </a:rPr>
              <a:t>	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95756"/>
            <a:ext cx="12191999" cy="456133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0" y="716086"/>
            <a:ext cx="12191999" cy="2128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3800" b="0" dirty="0">
                <a:solidFill>
                  <a:srgbClr val="C00000"/>
                </a:solidFill>
                <a:latin typeface="Adobe Devanagari"/>
                <a:cs typeface="Adobe Devanagari"/>
              </a:rPr>
              <a:t>Part</a:t>
            </a:r>
            <a:r>
              <a:rPr sz="13800" b="0" spc="10" dirty="0">
                <a:solidFill>
                  <a:srgbClr val="C00000"/>
                </a:solidFill>
                <a:latin typeface="Adobe Devanagari"/>
                <a:cs typeface="Adobe Devanagari"/>
              </a:rPr>
              <a:t> </a:t>
            </a:r>
            <a:r>
              <a:rPr sz="13800" b="0" spc="-50" dirty="0">
                <a:solidFill>
                  <a:srgbClr val="C00000"/>
                </a:solidFill>
                <a:latin typeface="Adobe Devanagari"/>
                <a:cs typeface="Adobe Devanagari"/>
              </a:rPr>
              <a:t>8</a:t>
            </a:r>
            <a:endParaRPr sz="13800" dirty="0">
              <a:latin typeface="Adobe Devanagari"/>
              <a:cs typeface="Adobe Devanaga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0" y="2503103"/>
            <a:ext cx="12192000" cy="145873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26135" marR="5080" indent="-814069" algn="ctr">
              <a:lnSpc>
                <a:spcPct val="100000"/>
              </a:lnSpc>
              <a:spcBef>
                <a:spcPts val="95"/>
              </a:spcBef>
            </a:pPr>
            <a:r>
              <a:rPr sz="9400" b="1" dirty="0">
                <a:solidFill>
                  <a:srgbClr val="2E5496"/>
                </a:solidFill>
                <a:latin typeface="Adobe Devanagari"/>
                <a:cs typeface="Adobe Devanagari"/>
              </a:rPr>
              <a:t>FACILITIES</a:t>
            </a:r>
            <a:r>
              <a:rPr sz="9400" b="1" spc="-455" dirty="0">
                <a:solidFill>
                  <a:srgbClr val="2E5496"/>
                </a:solidFill>
                <a:latin typeface="Adobe Devanagari"/>
                <a:cs typeface="Adobe Devanagari"/>
              </a:rPr>
              <a:t> </a:t>
            </a:r>
            <a:r>
              <a:rPr sz="9400" b="1" spc="-50" dirty="0">
                <a:solidFill>
                  <a:srgbClr val="2E5496"/>
                </a:solidFill>
                <a:latin typeface="Adobe Devanagari"/>
                <a:cs typeface="Adobe Devanagari"/>
              </a:rPr>
              <a:t>&amp; </a:t>
            </a:r>
            <a:r>
              <a:rPr sz="9400" b="1" spc="-10" dirty="0">
                <a:solidFill>
                  <a:srgbClr val="2E5496"/>
                </a:solidFill>
                <a:latin typeface="Adobe Devanagari"/>
                <a:cs typeface="Adobe Devanagari"/>
              </a:rPr>
              <a:t>PROJECTS</a:t>
            </a:r>
            <a:endParaRPr sz="9400" dirty="0">
              <a:latin typeface="Adobe Devanagari"/>
              <a:cs typeface="Adobe Devanaga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79978" y="2230884"/>
            <a:ext cx="4731385" cy="1963420"/>
            <a:chOff x="3379978" y="2230884"/>
            <a:chExt cx="4731385" cy="1963420"/>
          </a:xfrm>
        </p:grpSpPr>
        <p:sp>
          <p:nvSpPr>
            <p:cNvPr id="3" name="object 3"/>
            <p:cNvSpPr/>
            <p:nvPr/>
          </p:nvSpPr>
          <p:spPr>
            <a:xfrm>
              <a:off x="6509006" y="2766060"/>
              <a:ext cx="3810" cy="879475"/>
            </a:xfrm>
            <a:custGeom>
              <a:avLst/>
              <a:gdLst/>
              <a:ahLst/>
              <a:cxnLst/>
              <a:rect l="l" t="t" r="r" b="b"/>
              <a:pathLst>
                <a:path w="3809" h="879475">
                  <a:moveTo>
                    <a:pt x="3327" y="0"/>
                  </a:moveTo>
                  <a:lnTo>
                    <a:pt x="0" y="878941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20380" y="3188210"/>
              <a:ext cx="391795" cy="0"/>
            </a:xfrm>
            <a:custGeom>
              <a:avLst/>
              <a:gdLst/>
              <a:ahLst/>
              <a:cxnLst/>
              <a:rect l="l" t="t" r="r" b="b"/>
              <a:pathLst>
                <a:path w="391795">
                  <a:moveTo>
                    <a:pt x="391325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78552" y="2237234"/>
              <a:ext cx="2668905" cy="528955"/>
            </a:xfrm>
            <a:custGeom>
              <a:avLst/>
              <a:gdLst/>
              <a:ahLst/>
              <a:cxnLst/>
              <a:rect l="l" t="t" r="r" b="b"/>
              <a:pathLst>
                <a:path w="2668904" h="528955">
                  <a:moveTo>
                    <a:pt x="0" y="88137"/>
                  </a:moveTo>
                  <a:lnTo>
                    <a:pt x="6926" y="53829"/>
                  </a:lnTo>
                  <a:lnTo>
                    <a:pt x="25814" y="25814"/>
                  </a:lnTo>
                  <a:lnTo>
                    <a:pt x="53829" y="6926"/>
                  </a:lnTo>
                  <a:lnTo>
                    <a:pt x="88138" y="0"/>
                  </a:lnTo>
                  <a:lnTo>
                    <a:pt x="2580386" y="0"/>
                  </a:lnTo>
                  <a:lnTo>
                    <a:pt x="2614694" y="6926"/>
                  </a:lnTo>
                  <a:lnTo>
                    <a:pt x="2642709" y="25814"/>
                  </a:lnTo>
                  <a:lnTo>
                    <a:pt x="2661597" y="53829"/>
                  </a:lnTo>
                  <a:lnTo>
                    <a:pt x="2668524" y="88137"/>
                  </a:lnTo>
                  <a:lnTo>
                    <a:pt x="2668524" y="440690"/>
                  </a:lnTo>
                  <a:lnTo>
                    <a:pt x="2661597" y="474998"/>
                  </a:lnTo>
                  <a:lnTo>
                    <a:pt x="2642709" y="503013"/>
                  </a:lnTo>
                  <a:lnTo>
                    <a:pt x="2614694" y="521901"/>
                  </a:lnTo>
                  <a:lnTo>
                    <a:pt x="2580386" y="528828"/>
                  </a:lnTo>
                  <a:lnTo>
                    <a:pt x="88138" y="528828"/>
                  </a:lnTo>
                  <a:lnTo>
                    <a:pt x="53829" y="521901"/>
                  </a:lnTo>
                  <a:lnTo>
                    <a:pt x="25814" y="503013"/>
                  </a:lnTo>
                  <a:lnTo>
                    <a:pt x="6926" y="474998"/>
                  </a:lnTo>
                  <a:lnTo>
                    <a:pt x="0" y="440690"/>
                  </a:lnTo>
                  <a:lnTo>
                    <a:pt x="0" y="8813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386328" y="2923033"/>
              <a:ext cx="2734310" cy="528955"/>
            </a:xfrm>
            <a:custGeom>
              <a:avLst/>
              <a:gdLst/>
              <a:ahLst/>
              <a:cxnLst/>
              <a:rect l="l" t="t" r="r" b="b"/>
              <a:pathLst>
                <a:path w="2734310" h="528954">
                  <a:moveTo>
                    <a:pt x="0" y="88137"/>
                  </a:moveTo>
                  <a:lnTo>
                    <a:pt x="6926" y="53829"/>
                  </a:lnTo>
                  <a:lnTo>
                    <a:pt x="25814" y="25814"/>
                  </a:lnTo>
                  <a:lnTo>
                    <a:pt x="53829" y="6926"/>
                  </a:lnTo>
                  <a:lnTo>
                    <a:pt x="88138" y="0"/>
                  </a:lnTo>
                  <a:lnTo>
                    <a:pt x="2645918" y="0"/>
                  </a:lnTo>
                  <a:lnTo>
                    <a:pt x="2680226" y="6926"/>
                  </a:lnTo>
                  <a:lnTo>
                    <a:pt x="2708241" y="25814"/>
                  </a:lnTo>
                  <a:lnTo>
                    <a:pt x="2727129" y="53829"/>
                  </a:lnTo>
                  <a:lnTo>
                    <a:pt x="2734056" y="88137"/>
                  </a:lnTo>
                  <a:lnTo>
                    <a:pt x="2734056" y="440690"/>
                  </a:lnTo>
                  <a:lnTo>
                    <a:pt x="2727129" y="474998"/>
                  </a:lnTo>
                  <a:lnTo>
                    <a:pt x="2708241" y="503013"/>
                  </a:lnTo>
                  <a:lnTo>
                    <a:pt x="2680226" y="521901"/>
                  </a:lnTo>
                  <a:lnTo>
                    <a:pt x="2645918" y="528828"/>
                  </a:lnTo>
                  <a:lnTo>
                    <a:pt x="88138" y="528828"/>
                  </a:lnTo>
                  <a:lnTo>
                    <a:pt x="53829" y="521901"/>
                  </a:lnTo>
                  <a:lnTo>
                    <a:pt x="25814" y="503013"/>
                  </a:lnTo>
                  <a:lnTo>
                    <a:pt x="6926" y="474998"/>
                  </a:lnTo>
                  <a:lnTo>
                    <a:pt x="0" y="440690"/>
                  </a:lnTo>
                  <a:lnTo>
                    <a:pt x="0" y="8813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913376" y="3645410"/>
              <a:ext cx="3191510" cy="542925"/>
            </a:xfrm>
            <a:custGeom>
              <a:avLst/>
              <a:gdLst/>
              <a:ahLst/>
              <a:cxnLst/>
              <a:rect l="l" t="t" r="r" b="b"/>
              <a:pathLst>
                <a:path w="3191509" h="542925">
                  <a:moveTo>
                    <a:pt x="0" y="90423"/>
                  </a:moveTo>
                  <a:lnTo>
                    <a:pt x="7106" y="55228"/>
                  </a:lnTo>
                  <a:lnTo>
                    <a:pt x="26485" y="26485"/>
                  </a:lnTo>
                  <a:lnTo>
                    <a:pt x="55228" y="7106"/>
                  </a:lnTo>
                  <a:lnTo>
                    <a:pt x="90424" y="0"/>
                  </a:lnTo>
                  <a:lnTo>
                    <a:pt x="3100832" y="0"/>
                  </a:lnTo>
                  <a:lnTo>
                    <a:pt x="3136027" y="7106"/>
                  </a:lnTo>
                  <a:lnTo>
                    <a:pt x="3164770" y="26485"/>
                  </a:lnTo>
                  <a:lnTo>
                    <a:pt x="3184149" y="55228"/>
                  </a:lnTo>
                  <a:lnTo>
                    <a:pt x="3191256" y="90423"/>
                  </a:lnTo>
                  <a:lnTo>
                    <a:pt x="3191256" y="452119"/>
                  </a:lnTo>
                  <a:lnTo>
                    <a:pt x="3184149" y="487315"/>
                  </a:lnTo>
                  <a:lnTo>
                    <a:pt x="3164770" y="516058"/>
                  </a:lnTo>
                  <a:lnTo>
                    <a:pt x="3136027" y="535437"/>
                  </a:lnTo>
                  <a:lnTo>
                    <a:pt x="3100832" y="542543"/>
                  </a:lnTo>
                  <a:lnTo>
                    <a:pt x="90424" y="542543"/>
                  </a:lnTo>
                  <a:lnTo>
                    <a:pt x="55228" y="535437"/>
                  </a:lnTo>
                  <a:lnTo>
                    <a:pt x="26485" y="516058"/>
                  </a:lnTo>
                  <a:lnTo>
                    <a:pt x="7106" y="487315"/>
                  </a:lnTo>
                  <a:lnTo>
                    <a:pt x="0" y="452119"/>
                  </a:lnTo>
                  <a:lnTo>
                    <a:pt x="0" y="90423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0326422" y="6251178"/>
            <a:ext cx="1138555" cy="3494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5"/>
              </a:spcBef>
            </a:pPr>
            <a:r>
              <a:rPr sz="1050" spc="-10" dirty="0">
                <a:latin typeface="Calibri"/>
                <a:cs typeface="Calibri"/>
              </a:rPr>
              <a:t>Organizational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Chart</a:t>
            </a:r>
            <a:endParaRPr lang="en-CA" sz="1050" spc="-1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05"/>
              </a:spcBef>
            </a:pPr>
            <a:r>
              <a:rPr lang="en-CA" sz="1050" spc="-10" dirty="0">
                <a:latin typeface="Calibri"/>
                <a:cs typeface="Calibri"/>
              </a:rPr>
              <a:t>November 2023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96185" y="2297072"/>
            <a:ext cx="4085590" cy="18261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09520" marR="554990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President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&amp;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CEO </a:t>
            </a:r>
            <a:endParaRPr lang="en-CA" sz="1200" spc="-25" dirty="0">
              <a:latin typeface="Calibri"/>
              <a:cs typeface="Calibri"/>
            </a:endParaRPr>
          </a:p>
          <a:p>
            <a:pPr marL="2509520" marR="554990" algn="ctr">
              <a:lnSpc>
                <a:spcPct val="100000"/>
              </a:lnSpc>
              <a:spcBef>
                <a:spcPts val="100"/>
              </a:spcBef>
            </a:pPr>
            <a:r>
              <a:rPr lang="en-CA" sz="1200" spc="-25" dirty="0">
                <a:latin typeface="Calibri"/>
                <a:cs typeface="Calibri"/>
              </a:rPr>
              <a:t>Geri Geldart</a:t>
            </a:r>
            <a:endParaRPr sz="1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 dirty="0">
              <a:latin typeface="Calibri"/>
              <a:cs typeface="Calibri"/>
            </a:endParaRPr>
          </a:p>
          <a:p>
            <a:pPr marR="1569085" algn="r">
              <a:lnSpc>
                <a:spcPct val="100000"/>
              </a:lnSpc>
              <a:spcBef>
                <a:spcPts val="1055"/>
              </a:spcBef>
            </a:pPr>
            <a:r>
              <a:rPr sz="1200" dirty="0">
                <a:latin typeface="Calibri"/>
                <a:cs typeface="Calibri"/>
              </a:rPr>
              <a:t>Executive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Assistant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&amp;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Board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Coordinator</a:t>
            </a:r>
            <a:endParaRPr sz="1200" dirty="0">
              <a:latin typeface="Calibri"/>
              <a:cs typeface="Calibri"/>
            </a:endParaRPr>
          </a:p>
          <a:p>
            <a:pPr marR="1570990" algn="ctr">
              <a:lnSpc>
                <a:spcPct val="100000"/>
              </a:lnSpc>
            </a:pPr>
            <a:r>
              <a:rPr lang="en-CA" sz="1200" dirty="0">
                <a:latin typeface="Calibri"/>
                <a:cs typeface="Calibri"/>
              </a:rPr>
              <a:t>Jennifer Vos</a:t>
            </a:r>
            <a:endParaRPr sz="1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00" dirty="0">
              <a:latin typeface="Calibri"/>
              <a:cs typeface="Calibri"/>
            </a:endParaRPr>
          </a:p>
          <a:p>
            <a:pPr marL="1953260" marR="5080" algn="ctr">
              <a:lnSpc>
                <a:spcPct val="100000"/>
              </a:lnSpc>
            </a:pPr>
            <a:r>
              <a:rPr sz="1200" spc="-20" dirty="0">
                <a:latin typeface="Calibri"/>
                <a:cs typeface="Calibri"/>
              </a:rPr>
              <a:t>Director, </a:t>
            </a:r>
            <a:r>
              <a:rPr sz="1200" dirty="0">
                <a:latin typeface="Calibri"/>
                <a:cs typeface="Calibri"/>
              </a:rPr>
              <a:t>Facilities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&amp;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Infrastructure </a:t>
            </a:r>
            <a:r>
              <a:rPr lang="en-CA" sz="1200" spc="-10" dirty="0">
                <a:latin typeface="Calibri"/>
                <a:cs typeface="Calibri"/>
              </a:rPr>
              <a:t>Michel Boyer</a:t>
            </a:r>
            <a:endParaRPr sz="1200" dirty="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955294" y="4184777"/>
            <a:ext cx="9074150" cy="1273175"/>
            <a:chOff x="955294" y="4184777"/>
            <a:chExt cx="9074150" cy="1273175"/>
          </a:xfrm>
        </p:grpSpPr>
        <p:sp>
          <p:nvSpPr>
            <p:cNvPr id="11" name="object 11"/>
            <p:cNvSpPr/>
            <p:nvPr/>
          </p:nvSpPr>
          <p:spPr>
            <a:xfrm>
              <a:off x="6509003" y="4187952"/>
              <a:ext cx="0" cy="402590"/>
            </a:xfrm>
            <a:custGeom>
              <a:avLst/>
              <a:gdLst/>
              <a:ahLst/>
              <a:cxnLst/>
              <a:rect l="l" t="t" r="r" b="b"/>
              <a:pathLst>
                <a:path h="402589">
                  <a:moveTo>
                    <a:pt x="0" y="0"/>
                  </a:moveTo>
                  <a:lnTo>
                    <a:pt x="0" y="402526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715765" y="4591812"/>
              <a:ext cx="7310120" cy="0"/>
            </a:xfrm>
            <a:custGeom>
              <a:avLst/>
              <a:gdLst/>
              <a:ahLst/>
              <a:cxnLst/>
              <a:rect l="l" t="t" r="r" b="b"/>
              <a:pathLst>
                <a:path w="7310120">
                  <a:moveTo>
                    <a:pt x="7310043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61644" y="4907281"/>
              <a:ext cx="3508375" cy="544195"/>
            </a:xfrm>
            <a:custGeom>
              <a:avLst/>
              <a:gdLst/>
              <a:ahLst/>
              <a:cxnLst/>
              <a:rect l="l" t="t" r="r" b="b"/>
              <a:pathLst>
                <a:path w="3508375" h="544195">
                  <a:moveTo>
                    <a:pt x="0" y="90677"/>
                  </a:moveTo>
                  <a:lnTo>
                    <a:pt x="7126" y="55383"/>
                  </a:lnTo>
                  <a:lnTo>
                    <a:pt x="26560" y="26560"/>
                  </a:lnTo>
                  <a:lnTo>
                    <a:pt x="55383" y="7126"/>
                  </a:lnTo>
                  <a:lnTo>
                    <a:pt x="90678" y="0"/>
                  </a:lnTo>
                  <a:lnTo>
                    <a:pt x="3417570" y="0"/>
                  </a:lnTo>
                  <a:lnTo>
                    <a:pt x="3452864" y="7126"/>
                  </a:lnTo>
                  <a:lnTo>
                    <a:pt x="3481687" y="26560"/>
                  </a:lnTo>
                  <a:lnTo>
                    <a:pt x="3501121" y="55383"/>
                  </a:lnTo>
                  <a:lnTo>
                    <a:pt x="3508248" y="90677"/>
                  </a:lnTo>
                  <a:lnTo>
                    <a:pt x="3508248" y="453389"/>
                  </a:lnTo>
                  <a:lnTo>
                    <a:pt x="3501121" y="488684"/>
                  </a:lnTo>
                  <a:lnTo>
                    <a:pt x="3481687" y="517507"/>
                  </a:lnTo>
                  <a:lnTo>
                    <a:pt x="3452864" y="536941"/>
                  </a:lnTo>
                  <a:lnTo>
                    <a:pt x="3417570" y="544067"/>
                  </a:lnTo>
                  <a:lnTo>
                    <a:pt x="90678" y="544067"/>
                  </a:lnTo>
                  <a:lnTo>
                    <a:pt x="55383" y="536941"/>
                  </a:lnTo>
                  <a:lnTo>
                    <a:pt x="26560" y="517507"/>
                  </a:lnTo>
                  <a:lnTo>
                    <a:pt x="7126" y="488684"/>
                  </a:lnTo>
                  <a:lnTo>
                    <a:pt x="0" y="453389"/>
                  </a:lnTo>
                  <a:lnTo>
                    <a:pt x="0" y="9067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117175" y="4974594"/>
            <a:ext cx="3194685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90625" marR="5080" indent="-1178560" algn="ctr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Calibri"/>
                <a:cs typeface="Calibri"/>
              </a:rPr>
              <a:t>Manager,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Support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Services</a:t>
            </a:r>
            <a:endParaRPr lang="en-CA" sz="1200" spc="-10" dirty="0">
              <a:latin typeface="Calibri"/>
              <a:cs typeface="Calibri"/>
            </a:endParaRPr>
          </a:p>
          <a:p>
            <a:pPr marL="1190625" marR="5080" indent="-1178560" algn="ctr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Calibri"/>
                <a:cs typeface="Calibri"/>
              </a:rPr>
              <a:t> </a:t>
            </a:r>
            <a:r>
              <a:rPr lang="en-CA" sz="1200" spc="-10" dirty="0">
                <a:latin typeface="Calibri"/>
                <a:cs typeface="Calibri"/>
              </a:rPr>
              <a:t>Tommy Chapman</a:t>
            </a:r>
            <a:endParaRPr sz="1200" dirty="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712592" y="4587113"/>
            <a:ext cx="4991735" cy="870585"/>
            <a:chOff x="2712592" y="4587113"/>
            <a:chExt cx="4991735" cy="870585"/>
          </a:xfrm>
        </p:grpSpPr>
        <p:sp>
          <p:nvSpPr>
            <p:cNvPr id="16" name="object 16"/>
            <p:cNvSpPr/>
            <p:nvPr/>
          </p:nvSpPr>
          <p:spPr>
            <a:xfrm>
              <a:off x="2715767" y="4590288"/>
              <a:ext cx="0" cy="317500"/>
            </a:xfrm>
            <a:custGeom>
              <a:avLst/>
              <a:gdLst/>
              <a:ahLst/>
              <a:cxnLst/>
              <a:rect l="l" t="t" r="r" b="b"/>
              <a:pathLst>
                <a:path h="317500">
                  <a:moveTo>
                    <a:pt x="0" y="0"/>
                  </a:moveTo>
                  <a:lnTo>
                    <a:pt x="0" y="316941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334000" y="4907281"/>
              <a:ext cx="2364105" cy="544195"/>
            </a:xfrm>
            <a:custGeom>
              <a:avLst/>
              <a:gdLst/>
              <a:ahLst/>
              <a:cxnLst/>
              <a:rect l="l" t="t" r="r" b="b"/>
              <a:pathLst>
                <a:path w="2364104" h="544195">
                  <a:moveTo>
                    <a:pt x="0" y="90677"/>
                  </a:moveTo>
                  <a:lnTo>
                    <a:pt x="7126" y="55383"/>
                  </a:lnTo>
                  <a:lnTo>
                    <a:pt x="26560" y="26560"/>
                  </a:lnTo>
                  <a:lnTo>
                    <a:pt x="55383" y="7126"/>
                  </a:lnTo>
                  <a:lnTo>
                    <a:pt x="90678" y="0"/>
                  </a:lnTo>
                  <a:lnTo>
                    <a:pt x="2273046" y="0"/>
                  </a:lnTo>
                  <a:lnTo>
                    <a:pt x="2308340" y="7126"/>
                  </a:lnTo>
                  <a:lnTo>
                    <a:pt x="2337163" y="26560"/>
                  </a:lnTo>
                  <a:lnTo>
                    <a:pt x="2356597" y="55383"/>
                  </a:lnTo>
                  <a:lnTo>
                    <a:pt x="2363724" y="90677"/>
                  </a:lnTo>
                  <a:lnTo>
                    <a:pt x="2363724" y="453389"/>
                  </a:lnTo>
                  <a:lnTo>
                    <a:pt x="2356597" y="488684"/>
                  </a:lnTo>
                  <a:lnTo>
                    <a:pt x="2337163" y="517507"/>
                  </a:lnTo>
                  <a:lnTo>
                    <a:pt x="2308340" y="536941"/>
                  </a:lnTo>
                  <a:lnTo>
                    <a:pt x="2273046" y="544067"/>
                  </a:lnTo>
                  <a:lnTo>
                    <a:pt x="90678" y="544067"/>
                  </a:lnTo>
                  <a:lnTo>
                    <a:pt x="55383" y="536941"/>
                  </a:lnTo>
                  <a:lnTo>
                    <a:pt x="26560" y="517507"/>
                  </a:lnTo>
                  <a:lnTo>
                    <a:pt x="7126" y="488684"/>
                  </a:lnTo>
                  <a:lnTo>
                    <a:pt x="0" y="453389"/>
                  </a:lnTo>
                  <a:lnTo>
                    <a:pt x="0" y="9067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467779" y="4974594"/>
            <a:ext cx="20955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4990" marR="5080" indent="-542925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Calibri"/>
                <a:cs typeface="Calibri"/>
              </a:rPr>
              <a:t>Supervisor,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Maintenance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Services </a:t>
            </a:r>
            <a:r>
              <a:rPr sz="1200" dirty="0">
                <a:latin typeface="Calibri"/>
                <a:cs typeface="Calibri"/>
              </a:rPr>
              <a:t>Jeremy</a:t>
            </a:r>
            <a:r>
              <a:rPr sz="1200" spc="-6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Johnson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513448" y="4587113"/>
            <a:ext cx="4476750" cy="866140"/>
            <a:chOff x="6513448" y="4587113"/>
            <a:chExt cx="4476750" cy="866140"/>
          </a:xfrm>
        </p:grpSpPr>
        <p:sp>
          <p:nvSpPr>
            <p:cNvPr id="20" name="object 20"/>
            <p:cNvSpPr/>
            <p:nvPr/>
          </p:nvSpPr>
          <p:spPr>
            <a:xfrm>
              <a:off x="6516623" y="4590288"/>
              <a:ext cx="0" cy="317500"/>
            </a:xfrm>
            <a:custGeom>
              <a:avLst/>
              <a:gdLst/>
              <a:ahLst/>
              <a:cxnLst/>
              <a:rect l="l" t="t" r="r" b="b"/>
              <a:pathLst>
                <a:path h="317500">
                  <a:moveTo>
                    <a:pt x="0" y="0"/>
                  </a:moveTo>
                  <a:lnTo>
                    <a:pt x="0" y="316941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069323" y="4907281"/>
              <a:ext cx="1914525" cy="539750"/>
            </a:xfrm>
            <a:custGeom>
              <a:avLst/>
              <a:gdLst/>
              <a:ahLst/>
              <a:cxnLst/>
              <a:rect l="l" t="t" r="r" b="b"/>
              <a:pathLst>
                <a:path w="1914525" h="539750">
                  <a:moveTo>
                    <a:pt x="0" y="89916"/>
                  </a:moveTo>
                  <a:lnTo>
                    <a:pt x="7066" y="54917"/>
                  </a:lnTo>
                  <a:lnTo>
                    <a:pt x="26336" y="26336"/>
                  </a:lnTo>
                  <a:lnTo>
                    <a:pt x="54917" y="7066"/>
                  </a:lnTo>
                  <a:lnTo>
                    <a:pt x="89916" y="0"/>
                  </a:lnTo>
                  <a:lnTo>
                    <a:pt x="1824227" y="0"/>
                  </a:lnTo>
                  <a:lnTo>
                    <a:pt x="1859226" y="7066"/>
                  </a:lnTo>
                  <a:lnTo>
                    <a:pt x="1887807" y="26336"/>
                  </a:lnTo>
                  <a:lnTo>
                    <a:pt x="1907077" y="54917"/>
                  </a:lnTo>
                  <a:lnTo>
                    <a:pt x="1914144" y="89916"/>
                  </a:lnTo>
                  <a:lnTo>
                    <a:pt x="1914144" y="449580"/>
                  </a:lnTo>
                  <a:lnTo>
                    <a:pt x="1907077" y="484578"/>
                  </a:lnTo>
                  <a:lnTo>
                    <a:pt x="1887807" y="513159"/>
                  </a:lnTo>
                  <a:lnTo>
                    <a:pt x="1859226" y="532429"/>
                  </a:lnTo>
                  <a:lnTo>
                    <a:pt x="1824227" y="539496"/>
                  </a:lnTo>
                  <a:lnTo>
                    <a:pt x="89916" y="539496"/>
                  </a:lnTo>
                  <a:lnTo>
                    <a:pt x="54917" y="532429"/>
                  </a:lnTo>
                  <a:lnTo>
                    <a:pt x="26336" y="513159"/>
                  </a:lnTo>
                  <a:lnTo>
                    <a:pt x="7066" y="484578"/>
                  </a:lnTo>
                  <a:lnTo>
                    <a:pt x="0" y="449580"/>
                  </a:lnTo>
                  <a:lnTo>
                    <a:pt x="0" y="89916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9182713" y="5063727"/>
            <a:ext cx="168846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Capital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Planning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&amp;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Projects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0026395" y="4590288"/>
            <a:ext cx="0" cy="317500"/>
          </a:xfrm>
          <a:custGeom>
            <a:avLst/>
            <a:gdLst/>
            <a:ahLst/>
            <a:cxnLst/>
            <a:rect l="l" t="t" r="r" b="b"/>
            <a:pathLst>
              <a:path h="317500">
                <a:moveTo>
                  <a:pt x="0" y="0"/>
                </a:moveTo>
                <a:lnTo>
                  <a:pt x="0" y="31694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98750" y="1072987"/>
            <a:ext cx="10843260" cy="15240"/>
          </a:xfrm>
          <a:custGeom>
            <a:avLst/>
            <a:gdLst/>
            <a:ahLst/>
            <a:cxnLst/>
            <a:rect l="l" t="t" r="r" b="b"/>
            <a:pathLst>
              <a:path w="10843260" h="15240">
                <a:moveTo>
                  <a:pt x="10843260" y="0"/>
                </a:moveTo>
                <a:lnTo>
                  <a:pt x="0" y="0"/>
                </a:lnTo>
                <a:lnTo>
                  <a:pt x="0" y="15240"/>
                </a:lnTo>
                <a:lnTo>
                  <a:pt x="10843260" y="15240"/>
                </a:lnTo>
                <a:lnTo>
                  <a:pt x="108432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-94" y="211808"/>
            <a:ext cx="12192000" cy="170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4800" b="0" dirty="0">
                <a:latin typeface="Adobe Devanagari"/>
                <a:cs typeface="Adobe Devanagari"/>
              </a:rPr>
              <a:t>The</a:t>
            </a:r>
            <a:r>
              <a:rPr sz="4800" b="0" spc="-35" dirty="0">
                <a:latin typeface="Adobe Devanagari"/>
                <a:cs typeface="Adobe Devanagari"/>
              </a:rPr>
              <a:t> </a:t>
            </a:r>
            <a:r>
              <a:rPr sz="4800" b="0" dirty="0">
                <a:latin typeface="Adobe Devanagari"/>
                <a:cs typeface="Adobe Devanagari"/>
              </a:rPr>
              <a:t>Organizational</a:t>
            </a:r>
            <a:r>
              <a:rPr sz="4800" b="0" spc="-30" dirty="0">
                <a:latin typeface="Adobe Devanagari"/>
                <a:cs typeface="Adobe Devanagari"/>
              </a:rPr>
              <a:t> </a:t>
            </a:r>
            <a:r>
              <a:rPr sz="4800" b="0" dirty="0">
                <a:latin typeface="Adobe Devanagari"/>
                <a:cs typeface="Adobe Devanagari"/>
              </a:rPr>
              <a:t>Structure</a:t>
            </a:r>
            <a:br>
              <a:rPr lang="en-CA" sz="1400" b="0" dirty="0">
                <a:latin typeface="Adobe Devanagari"/>
                <a:cs typeface="Adobe Devanagari"/>
              </a:rPr>
            </a:br>
            <a:r>
              <a:rPr sz="1400" b="0" spc="-20" dirty="0">
                <a:latin typeface="Adobe Devanagari"/>
                <a:cs typeface="Adobe Devanagari"/>
              </a:rPr>
              <a:t> </a:t>
            </a:r>
            <a:br>
              <a:rPr lang="en-CA" sz="4800" b="0" spc="-20" dirty="0">
                <a:latin typeface="Adobe Devanagari"/>
                <a:cs typeface="Adobe Devanagari"/>
              </a:rPr>
            </a:br>
            <a:r>
              <a:rPr sz="4800" b="0" dirty="0">
                <a:latin typeface="Adobe Devanagari"/>
                <a:cs typeface="Adobe Devanagari"/>
              </a:rPr>
              <a:t>Facility</a:t>
            </a:r>
            <a:r>
              <a:rPr sz="4800" b="0" spc="5" dirty="0">
                <a:latin typeface="Adobe Devanagari"/>
                <a:cs typeface="Adobe Devanagari"/>
              </a:rPr>
              <a:t> </a:t>
            </a:r>
            <a:r>
              <a:rPr sz="4800" b="0" spc="-10" dirty="0">
                <a:latin typeface="Adobe Devanagari"/>
                <a:cs typeface="Adobe Devanagari"/>
              </a:rPr>
              <a:t>Services</a:t>
            </a:r>
            <a:endParaRPr sz="4800" dirty="0">
              <a:latin typeface="Adobe Devanagari"/>
              <a:cs typeface="Adobe Devanaga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0542" y="1603813"/>
            <a:ext cx="10544810" cy="47057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latin typeface="Calibri"/>
                <a:cs typeface="Calibri"/>
              </a:rPr>
              <a:t>Maintenance:</a:t>
            </a:r>
            <a:endParaRPr sz="2800" dirty="0">
              <a:latin typeface="Calibri"/>
              <a:cs typeface="Calibri"/>
            </a:endParaRPr>
          </a:p>
          <a:p>
            <a:pPr marL="12700" marR="271780">
              <a:lnSpc>
                <a:spcPct val="100000"/>
              </a:lnSpc>
            </a:pPr>
            <a:r>
              <a:rPr sz="2800" spc="-10" dirty="0">
                <a:latin typeface="Calibri"/>
                <a:cs typeface="Calibri"/>
              </a:rPr>
              <a:t>Maintain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facilities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and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lang="en-CA" sz="2800" spc="-20" dirty="0">
                <a:latin typeface="Calibri"/>
                <a:cs typeface="Calibri"/>
              </a:rPr>
              <a:t>i</a:t>
            </a:r>
            <a:r>
              <a:rPr sz="2800" spc="-20" dirty="0" err="1">
                <a:latin typeface="Calibri"/>
                <a:cs typeface="Calibri"/>
              </a:rPr>
              <a:t>nfrastructure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ensure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safe,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comfortable,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and </a:t>
            </a:r>
            <a:r>
              <a:rPr sz="2800" spc="-10" dirty="0">
                <a:latin typeface="Calibri"/>
                <a:cs typeface="Calibri"/>
              </a:rPr>
              <a:t>homelike</a:t>
            </a:r>
            <a:r>
              <a:rPr sz="2800" spc="-13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environment</a:t>
            </a:r>
            <a:endParaRPr sz="2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2800" b="1" spc="-10" dirty="0">
                <a:latin typeface="Calibri"/>
                <a:cs typeface="Calibri"/>
              </a:rPr>
              <a:t>Laundry:</a:t>
            </a:r>
            <a:endParaRPr sz="2800" dirty="0">
              <a:latin typeface="Calibri"/>
              <a:cs typeface="Calibri"/>
            </a:endParaRPr>
          </a:p>
          <a:p>
            <a:pPr marL="12700" marR="84455">
              <a:lnSpc>
                <a:spcPct val="100000"/>
              </a:lnSpc>
            </a:pPr>
            <a:r>
              <a:rPr sz="2800" dirty="0">
                <a:latin typeface="Calibri"/>
                <a:cs typeface="Calibri"/>
              </a:rPr>
              <a:t>750,000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pounds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laundry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55" dirty="0">
                <a:latin typeface="Calibri"/>
                <a:cs typeface="Calibri"/>
              </a:rPr>
              <a:t>year,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with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approximately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one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quarter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being </a:t>
            </a:r>
            <a:r>
              <a:rPr sz="2800" dirty="0">
                <a:latin typeface="Calibri"/>
                <a:cs typeface="Calibri"/>
              </a:rPr>
              <a:t>personal</a:t>
            </a:r>
            <a:r>
              <a:rPr sz="2800" spc="-1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clothing</a:t>
            </a:r>
            <a:endParaRPr sz="2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2800" b="1" spc="-10" dirty="0">
                <a:latin typeface="Calibri"/>
                <a:cs typeface="Calibri"/>
              </a:rPr>
              <a:t>Housekeeping/Utility:</a:t>
            </a:r>
            <a:endParaRPr sz="2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800" dirty="0">
                <a:latin typeface="Calibri"/>
                <a:cs typeface="Calibri"/>
              </a:rPr>
              <a:t>All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rooms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cleaned/sanitized,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waste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removed,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and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supplies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delivered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daily</a:t>
            </a:r>
            <a:endParaRPr sz="2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2800" b="1" spc="-10" dirty="0">
                <a:latin typeface="Calibri"/>
                <a:cs typeface="Calibri"/>
              </a:rPr>
              <a:t>Dietary:</a:t>
            </a:r>
            <a:endParaRPr sz="2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800" dirty="0">
                <a:latin typeface="Calibri"/>
                <a:cs typeface="Calibri"/>
              </a:rPr>
              <a:t>All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meals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prepared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inhouse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and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served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on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units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-49714"/>
            <a:ext cx="121920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Facilities</a:t>
            </a:r>
            <a:r>
              <a:rPr spc="10" dirty="0"/>
              <a:t> </a:t>
            </a:r>
            <a:r>
              <a:rPr dirty="0"/>
              <a:t>&amp;</a:t>
            </a:r>
            <a:r>
              <a:rPr spc="-15" dirty="0"/>
              <a:t> </a:t>
            </a:r>
            <a:r>
              <a:rPr spc="-10" dirty="0"/>
              <a:t>Projects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0" y="748443"/>
            <a:ext cx="1219200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4400" dirty="0">
                <a:latin typeface="Adobe Devanagari"/>
                <a:cs typeface="Adobe Devanagari"/>
              </a:rPr>
              <a:t>Support</a:t>
            </a:r>
            <a:r>
              <a:rPr sz="4400" spc="-25" dirty="0">
                <a:latin typeface="Adobe Devanagari"/>
                <a:cs typeface="Adobe Devanagari"/>
              </a:rPr>
              <a:t> </a:t>
            </a:r>
            <a:r>
              <a:rPr sz="4400" spc="-10" dirty="0">
                <a:latin typeface="Adobe Devanagari"/>
                <a:cs typeface="Adobe Devanagari"/>
              </a:rPr>
              <a:t>Services</a:t>
            </a:r>
            <a:endParaRPr sz="4400" dirty="0">
              <a:latin typeface="Adobe Devanagari"/>
              <a:cs typeface="Adobe Devanaga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59275" y="1524000"/>
            <a:ext cx="3473450" cy="13970"/>
          </a:xfrm>
          <a:custGeom>
            <a:avLst/>
            <a:gdLst/>
            <a:ahLst/>
            <a:cxnLst/>
            <a:rect l="l" t="t" r="r" b="b"/>
            <a:pathLst>
              <a:path w="3473450" h="13969">
                <a:moveTo>
                  <a:pt x="3473196" y="0"/>
                </a:moveTo>
                <a:lnTo>
                  <a:pt x="0" y="0"/>
                </a:lnTo>
                <a:lnTo>
                  <a:pt x="0" y="13716"/>
                </a:lnTo>
                <a:lnTo>
                  <a:pt x="3473196" y="13716"/>
                </a:lnTo>
                <a:lnTo>
                  <a:pt x="34731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66800" y="2286000"/>
            <a:ext cx="5105400" cy="2803332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CA" sz="2800" dirty="0">
                <a:latin typeface="Calibri"/>
                <a:cs typeface="Calibri"/>
              </a:rPr>
              <a:t>Paving of the Fire Road</a:t>
            </a:r>
          </a:p>
          <a:p>
            <a:pPr marL="355600" indent="-3429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latin typeface="Calibri"/>
                <a:cs typeface="Calibri"/>
              </a:rPr>
              <a:t>Fire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Alarm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System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Upgraded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lang="en-CA" sz="2800" dirty="0">
                <a:latin typeface="Calibri"/>
                <a:cs typeface="Calibri"/>
              </a:rPr>
              <a:t>Roof Repairs – Dixon and B.G.</a:t>
            </a:r>
            <a:endParaRPr sz="28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latin typeface="Calibri"/>
                <a:cs typeface="Calibri"/>
              </a:rPr>
              <a:t>New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Generator</a:t>
            </a:r>
            <a:endParaRPr lang="en-CA" sz="2800" spc="-1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CA" sz="2800" spc="-10" dirty="0">
                <a:latin typeface="Calibri"/>
                <a:cs typeface="Calibri"/>
              </a:rPr>
              <a:t>Parking Lot Lighting – underway</a:t>
            </a:r>
          </a:p>
          <a:p>
            <a:pPr marL="355600" indent="-342900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endParaRPr sz="28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-49714"/>
            <a:ext cx="12191999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Facilities</a:t>
            </a:r>
            <a:r>
              <a:rPr spc="10" dirty="0"/>
              <a:t> </a:t>
            </a:r>
            <a:r>
              <a:rPr dirty="0"/>
              <a:t>&amp;</a:t>
            </a:r>
            <a:r>
              <a:rPr spc="-15" dirty="0"/>
              <a:t> </a:t>
            </a:r>
            <a:r>
              <a:rPr spc="-10" dirty="0"/>
              <a:t>Projects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-1" y="802201"/>
            <a:ext cx="12191999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4400" dirty="0">
                <a:latin typeface="Adobe Devanagari"/>
                <a:cs typeface="Adobe Devanagari"/>
              </a:rPr>
              <a:t>Recent</a:t>
            </a:r>
            <a:r>
              <a:rPr sz="4400" spc="-50" dirty="0">
                <a:latin typeface="Adobe Devanagari"/>
                <a:cs typeface="Adobe Devanagari"/>
              </a:rPr>
              <a:t> </a:t>
            </a:r>
            <a:r>
              <a:rPr sz="4400" dirty="0">
                <a:latin typeface="Adobe Devanagari"/>
                <a:cs typeface="Adobe Devanagari"/>
              </a:rPr>
              <a:t>Projects</a:t>
            </a:r>
            <a:r>
              <a:rPr sz="4400" spc="-35" dirty="0">
                <a:latin typeface="Adobe Devanagari"/>
                <a:cs typeface="Adobe Devanagari"/>
              </a:rPr>
              <a:t> </a:t>
            </a:r>
            <a:r>
              <a:rPr sz="4400" dirty="0">
                <a:latin typeface="Adobe Devanagari"/>
                <a:cs typeface="Adobe Devanagari"/>
              </a:rPr>
              <a:t>&amp;</a:t>
            </a:r>
            <a:r>
              <a:rPr sz="4400" spc="-20" dirty="0">
                <a:latin typeface="Adobe Devanagari"/>
                <a:cs typeface="Adobe Devanagari"/>
              </a:rPr>
              <a:t> </a:t>
            </a:r>
            <a:r>
              <a:rPr sz="4400" dirty="0">
                <a:latin typeface="Adobe Devanagari"/>
                <a:cs typeface="Adobe Devanagari"/>
              </a:rPr>
              <a:t>Equipment</a:t>
            </a:r>
            <a:r>
              <a:rPr sz="4400" spc="-35" dirty="0">
                <a:latin typeface="Adobe Devanagari"/>
                <a:cs typeface="Adobe Devanagari"/>
              </a:rPr>
              <a:t> </a:t>
            </a:r>
            <a:r>
              <a:rPr sz="4400" spc="-10" dirty="0">
                <a:latin typeface="Adobe Devanagari"/>
                <a:cs typeface="Adobe Devanagari"/>
              </a:rPr>
              <a:t>Upgrades</a:t>
            </a:r>
            <a:endParaRPr sz="4400" dirty="0">
              <a:latin typeface="Adobe Devanagari"/>
              <a:cs typeface="Adobe Devanaga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61195" y="1561538"/>
            <a:ext cx="8269605" cy="13970"/>
          </a:xfrm>
          <a:custGeom>
            <a:avLst/>
            <a:gdLst/>
            <a:ahLst/>
            <a:cxnLst/>
            <a:rect l="l" t="t" r="r" b="b"/>
            <a:pathLst>
              <a:path w="8269605" h="13969">
                <a:moveTo>
                  <a:pt x="8269224" y="0"/>
                </a:moveTo>
                <a:lnTo>
                  <a:pt x="0" y="0"/>
                </a:lnTo>
                <a:lnTo>
                  <a:pt x="0" y="13716"/>
                </a:lnTo>
                <a:lnTo>
                  <a:pt x="8269224" y="13716"/>
                </a:lnTo>
                <a:lnTo>
                  <a:pt x="82692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92614309-459F-AD5F-CF11-31BCD49F5479}"/>
              </a:ext>
            </a:extLst>
          </p:cNvPr>
          <p:cNvSpPr txBox="1"/>
          <p:nvPr/>
        </p:nvSpPr>
        <p:spPr>
          <a:xfrm>
            <a:off x="6477000" y="2281518"/>
            <a:ext cx="4800600" cy="2790508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CA" sz="2800" spc="-10" dirty="0">
                <a:latin typeface="Calibri"/>
                <a:cs typeface="Calibri"/>
              </a:rPr>
              <a:t>Dietary Equipment – Freezer and </a:t>
            </a:r>
            <a:r>
              <a:rPr lang="en-CA" sz="2800" spc="-10" dirty="0" err="1">
                <a:latin typeface="Calibri"/>
                <a:cs typeface="Calibri"/>
              </a:rPr>
              <a:t>Burloge</a:t>
            </a:r>
            <a:r>
              <a:rPr lang="en-CA" sz="2800" spc="-10" dirty="0">
                <a:latin typeface="Calibri"/>
                <a:cs typeface="Calibri"/>
              </a:rPr>
              <a:t> Oven)</a:t>
            </a:r>
          </a:p>
          <a:p>
            <a:pPr marL="355600" indent="-342900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CA" sz="2800" spc="-10" dirty="0">
                <a:latin typeface="Calibri"/>
                <a:cs typeface="Calibri"/>
              </a:rPr>
              <a:t>Laundry Equipment – Washer</a:t>
            </a:r>
          </a:p>
          <a:p>
            <a:pPr marL="355600" indent="-342900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CA" sz="2800" spc="-10" dirty="0">
                <a:latin typeface="Calibri"/>
                <a:cs typeface="Calibri"/>
              </a:rPr>
              <a:t>Public Address System</a:t>
            </a:r>
          </a:p>
          <a:p>
            <a:pPr marL="355600" indent="-342900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0" dirty="0">
                <a:latin typeface="Calibri"/>
                <a:cs typeface="Calibri"/>
              </a:rPr>
              <a:t>Resident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beds</a:t>
            </a:r>
            <a:endParaRPr sz="28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latin typeface="Calibri"/>
                <a:cs typeface="Calibri"/>
              </a:rPr>
              <a:t>IT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Upgrades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9752" y="3857020"/>
            <a:ext cx="2541905" cy="213169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81025">
              <a:lnSpc>
                <a:spcPts val="3890"/>
              </a:lnSpc>
              <a:spcBef>
                <a:spcPts val="585"/>
              </a:spcBef>
            </a:pPr>
            <a:r>
              <a:rPr sz="3600" b="0" spc="-25" dirty="0">
                <a:latin typeface="Calibri Light"/>
                <a:cs typeface="Calibri Light"/>
              </a:rPr>
              <a:t>Facilities</a:t>
            </a:r>
            <a:r>
              <a:rPr sz="3600" b="0" spc="-135" dirty="0">
                <a:latin typeface="Calibri Light"/>
                <a:cs typeface="Calibri Light"/>
              </a:rPr>
              <a:t> </a:t>
            </a:r>
            <a:r>
              <a:rPr sz="3600" b="0" spc="-50" dirty="0">
                <a:latin typeface="Calibri Light"/>
                <a:cs typeface="Calibri Light"/>
              </a:rPr>
              <a:t>&amp; </a:t>
            </a:r>
            <a:r>
              <a:rPr sz="3600" b="0" spc="-10" dirty="0">
                <a:latin typeface="Calibri Light"/>
                <a:cs typeface="Calibri Light"/>
              </a:rPr>
              <a:t>Projects</a:t>
            </a:r>
            <a:endParaRPr sz="3600">
              <a:latin typeface="Calibri Light"/>
              <a:cs typeface="Calibri Light"/>
            </a:endParaRPr>
          </a:p>
          <a:p>
            <a:pPr marL="12700" marR="5080">
              <a:lnSpc>
                <a:spcPts val="3890"/>
              </a:lnSpc>
              <a:spcBef>
                <a:spcPts val="600"/>
              </a:spcBef>
            </a:pPr>
            <a:r>
              <a:rPr sz="3600" b="0" u="sng" dirty="0">
                <a:uFill>
                  <a:solidFill>
                    <a:srgbClr val="000000"/>
                  </a:solidFill>
                </a:uFill>
                <a:latin typeface="Calibri Light"/>
                <a:cs typeface="Calibri Light"/>
              </a:rPr>
              <a:t>The</a:t>
            </a:r>
            <a:r>
              <a:rPr sz="3600" b="0" u="sng" spc="-5" dirty="0">
                <a:uFill>
                  <a:solidFill>
                    <a:srgbClr val="000000"/>
                  </a:solidFill>
                </a:uFill>
                <a:latin typeface="Calibri Light"/>
                <a:cs typeface="Calibri Light"/>
              </a:rPr>
              <a:t> </a:t>
            </a:r>
            <a:r>
              <a:rPr sz="3600" b="0" u="sng" spc="-30" dirty="0">
                <a:uFill>
                  <a:solidFill>
                    <a:srgbClr val="000000"/>
                  </a:solidFill>
                </a:uFill>
                <a:latin typeface="Calibri Light"/>
                <a:cs typeface="Calibri Light"/>
              </a:rPr>
              <a:t>Wetlands</a:t>
            </a:r>
            <a:r>
              <a:rPr sz="3600" b="0" spc="-30" dirty="0">
                <a:latin typeface="Calibri Light"/>
                <a:cs typeface="Calibri Light"/>
              </a:rPr>
              <a:t> </a:t>
            </a:r>
            <a:r>
              <a:rPr sz="3600" b="0" u="sng" spc="-10" dirty="0">
                <a:uFill>
                  <a:solidFill>
                    <a:srgbClr val="000000"/>
                  </a:solidFill>
                </a:uFill>
                <a:latin typeface="Calibri Light"/>
                <a:cs typeface="Calibri Light"/>
              </a:rPr>
              <a:t>Project</a:t>
            </a:r>
            <a:endParaRPr sz="36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8" cy="371094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343400" y="4267200"/>
            <a:ext cx="7606665" cy="145533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241300" marR="274955" indent="-228600">
              <a:lnSpc>
                <a:spcPct val="80000"/>
              </a:lnSpc>
              <a:spcBef>
                <a:spcPts val="675"/>
              </a:spcBef>
              <a:buFont typeface="Arial"/>
              <a:buChar char="•"/>
              <a:tabLst>
                <a:tab pos="241300" algn="l"/>
              </a:tabLst>
            </a:pPr>
            <a:r>
              <a:rPr lang="en-CA" sz="2400" dirty="0">
                <a:latin typeface="Calibri"/>
                <a:cs typeface="Calibri"/>
              </a:rPr>
              <a:t>The Board has explored options for further site development.</a:t>
            </a:r>
            <a:r>
              <a:rPr sz="2400" dirty="0">
                <a:latin typeface="Calibri"/>
                <a:cs typeface="Calibri"/>
              </a:rPr>
              <a:t> </a:t>
            </a:r>
            <a:endParaRPr lang="en-CA" sz="2400" dirty="0">
              <a:latin typeface="Calibri"/>
              <a:cs typeface="Calibri"/>
            </a:endParaRPr>
          </a:p>
          <a:p>
            <a:pPr marL="12700" marR="274955">
              <a:lnSpc>
                <a:spcPct val="80000"/>
              </a:lnSpc>
              <a:spcBef>
                <a:spcPts val="675"/>
              </a:spcBef>
              <a:tabLst>
                <a:tab pos="241300" algn="l"/>
              </a:tabLst>
            </a:pPr>
            <a:endParaRPr lang="en-CA" sz="2400" dirty="0">
              <a:latin typeface="Calibri"/>
              <a:cs typeface="Calibri"/>
            </a:endParaRPr>
          </a:p>
          <a:p>
            <a:pPr marL="241300" marR="274955" indent="-228600">
              <a:lnSpc>
                <a:spcPct val="80000"/>
              </a:lnSpc>
              <a:spcBef>
                <a:spcPts val="675"/>
              </a:spcBef>
              <a:buFont typeface="Arial"/>
              <a:buChar char="•"/>
              <a:tabLst>
                <a:tab pos="241300" algn="l"/>
              </a:tabLst>
            </a:pPr>
            <a:r>
              <a:rPr lang="en-CA" sz="2400" dirty="0">
                <a:latin typeface="Calibri"/>
                <a:cs typeface="Calibri"/>
              </a:rPr>
              <a:t>Project placed on hold in 2021 due to escalating costs.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2016251" y="2142744"/>
            <a:ext cx="4093845" cy="767080"/>
            <a:chOff x="2016251" y="2142744"/>
            <a:chExt cx="4093845" cy="7670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16251" y="2142744"/>
              <a:ext cx="4003547" cy="6949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7244" y="2162556"/>
              <a:ext cx="2252471" cy="74675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074164" y="2157983"/>
            <a:ext cx="3893820" cy="588645"/>
          </a:xfrm>
          <a:prstGeom prst="rect">
            <a:avLst/>
          </a:prstGeom>
          <a:solidFill>
            <a:srgbClr val="DBDBDB"/>
          </a:solidFill>
        </p:spPr>
        <p:txBody>
          <a:bodyPr vert="horz" wrap="square" lIns="0" tIns="91440" rIns="0" bIns="0" rtlCol="0">
            <a:spAutoFit/>
          </a:bodyPr>
          <a:lstStyle/>
          <a:p>
            <a:pPr marL="2019300">
              <a:lnSpc>
                <a:spcPct val="100000"/>
              </a:lnSpc>
              <a:spcBef>
                <a:spcPts val="720"/>
              </a:spcBef>
            </a:pPr>
            <a:r>
              <a:rPr sz="2400" b="1" dirty="0">
                <a:latin typeface="Calibri"/>
                <a:cs typeface="Calibri"/>
              </a:rPr>
              <a:t>Primary</a:t>
            </a:r>
            <a:r>
              <a:rPr sz="2400" b="1" spc="-25" dirty="0">
                <a:latin typeface="Calibri"/>
                <a:cs typeface="Calibri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Focus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016252" y="2811779"/>
            <a:ext cx="4098290" cy="757555"/>
            <a:chOff x="2016252" y="2811779"/>
            <a:chExt cx="4098290" cy="75755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16252" y="2811779"/>
              <a:ext cx="4006595" cy="67513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77996" y="2822447"/>
              <a:ext cx="2336291" cy="74675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074164" y="2827020"/>
            <a:ext cx="3893820" cy="568960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81915" rIns="0" bIns="0" rtlCol="0">
            <a:spAutoFit/>
          </a:bodyPr>
          <a:lstStyle/>
          <a:p>
            <a:pPr marL="1939925">
              <a:lnSpc>
                <a:spcPct val="100000"/>
              </a:lnSpc>
              <a:spcBef>
                <a:spcPts val="645"/>
              </a:spcBef>
            </a:pPr>
            <a:r>
              <a:rPr sz="2400" b="1" dirty="0">
                <a:latin typeface="Calibri"/>
                <a:cs typeface="Calibri"/>
              </a:rPr>
              <a:t>Annual</a:t>
            </a:r>
            <a:r>
              <a:rPr sz="2400" b="1" spc="-2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Budget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016251" y="3448812"/>
            <a:ext cx="4090670" cy="756285"/>
            <a:chOff x="2016251" y="3448812"/>
            <a:chExt cx="4090670" cy="756285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16251" y="3448812"/>
              <a:ext cx="4000499" cy="67360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30067" y="3457955"/>
              <a:ext cx="3276599" cy="746759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2074164" y="3464052"/>
            <a:ext cx="3893820" cy="567055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80645" rIns="0" bIns="0" rtlCol="0">
            <a:spAutoFit/>
          </a:bodyPr>
          <a:lstStyle/>
          <a:p>
            <a:pPr marL="991869">
              <a:lnSpc>
                <a:spcPct val="100000"/>
              </a:lnSpc>
              <a:spcBef>
                <a:spcPts val="635"/>
              </a:spcBef>
            </a:pPr>
            <a:r>
              <a:rPr sz="2400" b="1" dirty="0">
                <a:latin typeface="Calibri"/>
                <a:cs typeface="Calibri"/>
              </a:rPr>
              <a:t>Number</a:t>
            </a:r>
            <a:r>
              <a:rPr sz="2400" b="1" spc="-2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of</a:t>
            </a:r>
            <a:r>
              <a:rPr sz="2400" b="1" spc="-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Employees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016251" y="4078224"/>
            <a:ext cx="4090670" cy="756285"/>
            <a:chOff x="2016251" y="4078224"/>
            <a:chExt cx="4090670" cy="756285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16251" y="4078224"/>
              <a:ext cx="4000499" cy="67360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95015" y="4087368"/>
              <a:ext cx="3311651" cy="746759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2074164" y="4093464"/>
            <a:ext cx="3893820" cy="567055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80645" rIns="0" bIns="0" rtlCol="0">
            <a:spAutoFit/>
          </a:bodyPr>
          <a:lstStyle/>
          <a:p>
            <a:pPr marL="956944">
              <a:lnSpc>
                <a:spcPct val="100000"/>
              </a:lnSpc>
              <a:spcBef>
                <a:spcPts val="635"/>
              </a:spcBef>
            </a:pPr>
            <a:r>
              <a:rPr sz="2400" b="1" dirty="0">
                <a:latin typeface="Calibri"/>
                <a:cs typeface="Calibri"/>
              </a:rPr>
              <a:t>Number</a:t>
            </a:r>
            <a:r>
              <a:rPr sz="2400" b="1" spc="-2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of</a:t>
            </a:r>
            <a:r>
              <a:rPr sz="2400" b="1" spc="-10" dirty="0">
                <a:latin typeface="Calibri"/>
                <a:cs typeface="Calibri"/>
              </a:rPr>
              <a:t> Beds/Units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960364" y="2142744"/>
            <a:ext cx="4288790" cy="774700"/>
            <a:chOff x="5960364" y="2142744"/>
            <a:chExt cx="4288790" cy="774700"/>
          </a:xfrm>
        </p:grpSpPr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38088" y="2142744"/>
              <a:ext cx="4210811" cy="70865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960364" y="2170176"/>
              <a:ext cx="2601467" cy="746759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6096000" y="2157983"/>
            <a:ext cx="4104640" cy="601980"/>
          </a:xfrm>
          <a:prstGeom prst="rect">
            <a:avLst/>
          </a:prstGeom>
          <a:solidFill>
            <a:srgbClr val="1F3863"/>
          </a:solidFill>
        </p:spPr>
        <p:txBody>
          <a:bodyPr vert="horz" wrap="square" lIns="0" tIns="98425" rIns="0" bIns="0" rtlCol="0">
            <a:spAutoFit/>
          </a:bodyPr>
          <a:lstStyle/>
          <a:p>
            <a:pPr marL="373380" indent="-287655">
              <a:lnSpc>
                <a:spcPct val="100000"/>
              </a:lnSpc>
              <a:spcBef>
                <a:spcPts val="775"/>
              </a:spcBef>
              <a:buFont typeface="Arial"/>
              <a:buChar char="•"/>
              <a:tabLst>
                <a:tab pos="373380" algn="l"/>
                <a:tab pos="374015" algn="l"/>
              </a:tabLst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Long</a:t>
            </a:r>
            <a:r>
              <a:rPr sz="2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term</a:t>
            </a:r>
            <a:r>
              <a:rPr sz="2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care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5960364" y="2811779"/>
            <a:ext cx="4288790" cy="757555"/>
            <a:chOff x="5960364" y="2811779"/>
            <a:chExt cx="4288790" cy="757555"/>
          </a:xfrm>
        </p:grpSpPr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038088" y="2811779"/>
              <a:ext cx="4210811" cy="67513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960364" y="2822448"/>
              <a:ext cx="2435351" cy="746759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6096000" y="2827020"/>
            <a:ext cx="4104640" cy="452047"/>
          </a:xfrm>
          <a:prstGeom prst="rect">
            <a:avLst/>
          </a:prstGeom>
          <a:solidFill>
            <a:srgbClr val="2E5496"/>
          </a:solidFill>
        </p:spPr>
        <p:txBody>
          <a:bodyPr vert="horz" wrap="square" lIns="0" tIns="81915" rIns="0" bIns="0" rtlCol="0">
            <a:spAutoFit/>
          </a:bodyPr>
          <a:lstStyle/>
          <a:p>
            <a:pPr marL="373380" indent="-287655">
              <a:lnSpc>
                <a:spcPct val="100000"/>
              </a:lnSpc>
              <a:spcBef>
                <a:spcPts val="645"/>
              </a:spcBef>
              <a:buFont typeface="Arial"/>
              <a:buChar char="•"/>
              <a:tabLst>
                <a:tab pos="373380" algn="l"/>
                <a:tab pos="374015" algn="l"/>
              </a:tabLst>
            </a:pP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$2</a:t>
            </a:r>
            <a:r>
              <a:rPr lang="en-CA" sz="2400" spc="-1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,000,000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5960364" y="4079747"/>
            <a:ext cx="4288790" cy="756285"/>
            <a:chOff x="5960364" y="4079747"/>
            <a:chExt cx="4288790" cy="756285"/>
          </a:xfrm>
        </p:grpSpPr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038088" y="4079747"/>
              <a:ext cx="4210811" cy="67513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960364" y="4088891"/>
              <a:ext cx="3816095" cy="746759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6091428" y="4094987"/>
              <a:ext cx="4104640" cy="568960"/>
            </a:xfrm>
            <a:custGeom>
              <a:avLst/>
              <a:gdLst/>
              <a:ahLst/>
              <a:cxnLst/>
              <a:rect l="l" t="t" r="r" b="b"/>
              <a:pathLst>
                <a:path w="4104640" h="568960">
                  <a:moveTo>
                    <a:pt x="4104131" y="0"/>
                  </a:moveTo>
                  <a:lnTo>
                    <a:pt x="0" y="0"/>
                  </a:lnTo>
                  <a:lnTo>
                    <a:pt x="0" y="568451"/>
                  </a:lnTo>
                  <a:lnTo>
                    <a:pt x="4104131" y="568451"/>
                  </a:lnTo>
                  <a:lnTo>
                    <a:pt x="4104131" y="0"/>
                  </a:lnTo>
                  <a:close/>
                </a:path>
              </a:pathLst>
            </a:custGeom>
            <a:solidFill>
              <a:srgbClr val="B4C6E7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6096000" y="4163504"/>
            <a:ext cx="41046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3380" indent="-28765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73380" algn="l"/>
                <a:tab pos="374015" algn="l"/>
              </a:tabLst>
            </a:pPr>
            <a:r>
              <a:rPr sz="2400" dirty="0">
                <a:latin typeface="Calibri"/>
                <a:cs typeface="Calibri"/>
              </a:rPr>
              <a:t>218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lang="en-CA" sz="2400" spc="-10" dirty="0">
                <a:latin typeface="Calibri"/>
                <a:cs typeface="Calibri"/>
              </a:rPr>
              <a:t>(includes 2 respite beds)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5960364" y="3448812"/>
            <a:ext cx="4320540" cy="756285"/>
            <a:chOff x="5960364" y="3448812"/>
            <a:chExt cx="4320540" cy="756285"/>
          </a:xfrm>
        </p:grpSpPr>
        <p:pic>
          <p:nvPicPr>
            <p:cNvPr id="33" name="object 3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038088" y="3448812"/>
              <a:ext cx="4210811" cy="67360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960364" y="3457955"/>
              <a:ext cx="4320539" cy="746759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6096000" y="3464052"/>
            <a:ext cx="4104640" cy="450764"/>
          </a:xfrm>
          <a:prstGeom prst="rect">
            <a:avLst/>
          </a:prstGeom>
          <a:solidFill>
            <a:srgbClr val="8FAADC"/>
          </a:solidFill>
        </p:spPr>
        <p:txBody>
          <a:bodyPr vert="horz" wrap="square" lIns="0" tIns="80645" rIns="0" bIns="0" rtlCol="0">
            <a:spAutoFit/>
          </a:bodyPr>
          <a:lstStyle/>
          <a:p>
            <a:pPr marL="373380" indent="-287655">
              <a:lnSpc>
                <a:spcPct val="100000"/>
              </a:lnSpc>
              <a:spcBef>
                <a:spcPts val="635"/>
              </a:spcBef>
              <a:buFont typeface="Arial"/>
              <a:buChar char="•"/>
              <a:tabLst>
                <a:tab pos="373380" algn="l"/>
                <a:tab pos="374015" algn="l"/>
              </a:tabLst>
            </a:pPr>
            <a:r>
              <a:rPr sz="2400" dirty="0">
                <a:latin typeface="Calibri"/>
                <a:cs typeface="Calibri"/>
              </a:rPr>
              <a:t>3</a:t>
            </a:r>
            <a:r>
              <a:rPr lang="en-CA" sz="2400" dirty="0">
                <a:latin typeface="Calibri"/>
                <a:cs typeface="Calibri"/>
              </a:rPr>
              <a:t>10</a:t>
            </a:r>
            <a:r>
              <a:rPr lang="en-CA" sz="2400" spc="-20" dirty="0">
                <a:latin typeface="Calibri"/>
                <a:cs typeface="Calibri"/>
              </a:rPr>
              <a:t> </a:t>
            </a:r>
            <a:r>
              <a:rPr lang="en-CA" sz="2400" spc="-20" baseline="30000" dirty="0">
                <a:latin typeface="Calibri"/>
                <a:cs typeface="Calibri"/>
              </a:rPr>
              <a:t>+</a:t>
            </a:r>
            <a:endParaRPr sz="2400" baseline="30000" dirty="0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2020823" y="4706111"/>
            <a:ext cx="4090670" cy="1655445"/>
            <a:chOff x="2020823" y="4706111"/>
            <a:chExt cx="4090670" cy="1655445"/>
          </a:xfrm>
        </p:grpSpPr>
        <p:pic>
          <p:nvPicPr>
            <p:cNvPr id="37" name="object 3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020823" y="4706111"/>
              <a:ext cx="4000499" cy="165506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240280" y="5205983"/>
              <a:ext cx="3870959" cy="746759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2074164" y="4721352"/>
            <a:ext cx="3893820" cy="1548765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400" dirty="0">
              <a:latin typeface="Times New Roman"/>
              <a:cs typeface="Times New Roman"/>
            </a:endParaRPr>
          </a:p>
          <a:p>
            <a:pPr marL="401955">
              <a:lnSpc>
                <a:spcPct val="100000"/>
              </a:lnSpc>
              <a:spcBef>
                <a:spcPts val="1740"/>
              </a:spcBef>
            </a:pPr>
            <a:r>
              <a:rPr sz="2400" b="1" dirty="0">
                <a:latin typeface="Calibri"/>
                <a:cs typeface="Calibri"/>
              </a:rPr>
              <a:t>Primary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Revenue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Source(s)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5964935" y="4712208"/>
            <a:ext cx="4288790" cy="1653539"/>
            <a:chOff x="5964935" y="4712208"/>
            <a:chExt cx="4288790" cy="1653539"/>
          </a:xfrm>
        </p:grpSpPr>
        <p:pic>
          <p:nvPicPr>
            <p:cNvPr id="41" name="object 4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042659" y="4712208"/>
              <a:ext cx="4210811" cy="1653539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964935" y="4846320"/>
              <a:ext cx="3198875" cy="1478279"/>
            </a:xfrm>
            <a:prstGeom prst="rect">
              <a:avLst/>
            </a:prstGeom>
          </p:spPr>
        </p:pic>
      </p:grpSp>
      <p:sp>
        <p:nvSpPr>
          <p:cNvPr id="43" name="object 43"/>
          <p:cNvSpPr txBox="1"/>
          <p:nvPr/>
        </p:nvSpPr>
        <p:spPr>
          <a:xfrm>
            <a:off x="6096000" y="4727447"/>
            <a:ext cx="4104640" cy="1546860"/>
          </a:xfrm>
          <a:prstGeom prst="rect">
            <a:avLst/>
          </a:prstGeom>
          <a:solidFill>
            <a:srgbClr val="DAE2F3"/>
          </a:solidFill>
        </p:spPr>
        <p:txBody>
          <a:bodyPr vert="horz" wrap="square" lIns="0" tIns="205104" rIns="0" bIns="0" rtlCol="0">
            <a:spAutoFit/>
          </a:bodyPr>
          <a:lstStyle/>
          <a:p>
            <a:pPr marL="377825" indent="-287655">
              <a:lnSpc>
                <a:spcPct val="100000"/>
              </a:lnSpc>
              <a:spcBef>
                <a:spcPts val="1614"/>
              </a:spcBef>
              <a:buFont typeface="Arial"/>
              <a:buChar char="•"/>
              <a:tabLst>
                <a:tab pos="377825" algn="l"/>
                <a:tab pos="378460" algn="l"/>
              </a:tabLst>
            </a:pPr>
            <a:r>
              <a:rPr sz="2400" dirty="0">
                <a:latin typeface="Calibri"/>
                <a:cs typeface="Calibri"/>
              </a:rPr>
              <a:t>Social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Development</a:t>
            </a:r>
            <a:endParaRPr sz="2400" dirty="0">
              <a:latin typeface="Calibri"/>
              <a:cs typeface="Calibri"/>
            </a:endParaRPr>
          </a:p>
          <a:p>
            <a:pPr marL="377825" indent="-287655">
              <a:lnSpc>
                <a:spcPct val="100000"/>
              </a:lnSpc>
              <a:buFont typeface="Arial"/>
              <a:buChar char="•"/>
              <a:tabLst>
                <a:tab pos="377825" algn="l"/>
                <a:tab pos="378460" algn="l"/>
              </a:tabLst>
            </a:pPr>
            <a:r>
              <a:rPr sz="2400" dirty="0">
                <a:latin typeface="Calibri"/>
                <a:cs typeface="Calibri"/>
              </a:rPr>
              <a:t>Resident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Services</a:t>
            </a:r>
            <a:endParaRPr sz="2400" dirty="0">
              <a:latin typeface="Calibri"/>
              <a:cs typeface="Calibri"/>
            </a:endParaRPr>
          </a:p>
          <a:p>
            <a:pPr marL="377825" indent="-287655">
              <a:lnSpc>
                <a:spcPct val="100000"/>
              </a:lnSpc>
              <a:buFont typeface="Arial"/>
              <a:buChar char="•"/>
              <a:tabLst>
                <a:tab pos="377825" algn="l"/>
                <a:tab pos="378460" algn="l"/>
              </a:tabLst>
            </a:pPr>
            <a:r>
              <a:rPr sz="2400" dirty="0">
                <a:latin typeface="Calibri"/>
                <a:cs typeface="Calibri"/>
              </a:rPr>
              <a:t>Café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Sales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44" name="object 4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564378" y="428784"/>
            <a:ext cx="2904743" cy="1246619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95756"/>
            <a:ext cx="12191999" cy="4561331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" y="1352696"/>
            <a:ext cx="12191998" cy="32573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1115" algn="ctr">
              <a:lnSpc>
                <a:spcPts val="15315"/>
              </a:lnSpc>
              <a:spcBef>
                <a:spcPts val="100"/>
              </a:spcBef>
            </a:pPr>
            <a:r>
              <a:rPr sz="13800" b="0" dirty="0">
                <a:solidFill>
                  <a:srgbClr val="C00000"/>
                </a:solidFill>
                <a:latin typeface="Adobe Devanagari"/>
                <a:cs typeface="Adobe Devanagari"/>
              </a:rPr>
              <a:t>Part</a:t>
            </a:r>
            <a:r>
              <a:rPr sz="13800" b="0" spc="10" dirty="0">
                <a:solidFill>
                  <a:srgbClr val="C00000"/>
                </a:solidFill>
                <a:latin typeface="Adobe Devanagari"/>
                <a:cs typeface="Adobe Devanagari"/>
              </a:rPr>
              <a:t> </a:t>
            </a:r>
            <a:r>
              <a:rPr sz="13800" b="0" spc="-50" dirty="0">
                <a:solidFill>
                  <a:srgbClr val="C00000"/>
                </a:solidFill>
                <a:latin typeface="Adobe Devanagari"/>
                <a:cs typeface="Adobe Devanagari"/>
              </a:rPr>
              <a:t>9</a:t>
            </a:r>
            <a:endParaRPr sz="13800" dirty="0">
              <a:latin typeface="Adobe Devanagari"/>
              <a:cs typeface="Adobe Devanagari"/>
            </a:endParaRPr>
          </a:p>
          <a:p>
            <a:pPr algn="ctr">
              <a:lnSpc>
                <a:spcPts val="10035"/>
              </a:lnSpc>
            </a:pPr>
            <a:r>
              <a:rPr sz="9400" dirty="0">
                <a:solidFill>
                  <a:srgbClr val="2E5496"/>
                </a:solidFill>
              </a:rPr>
              <a:t>AGING</a:t>
            </a:r>
            <a:r>
              <a:rPr sz="9400" spc="-300" dirty="0">
                <a:solidFill>
                  <a:srgbClr val="2E5496"/>
                </a:solidFill>
              </a:rPr>
              <a:t> </a:t>
            </a:r>
            <a:r>
              <a:rPr sz="9400" spc="-10" dirty="0">
                <a:solidFill>
                  <a:srgbClr val="2E5496"/>
                </a:solidFill>
              </a:rPr>
              <a:t>RESEARCH</a:t>
            </a:r>
            <a:endParaRPr sz="94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749630" y="6244814"/>
            <a:ext cx="113855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5"/>
              </a:spcBef>
            </a:pPr>
            <a:r>
              <a:rPr sz="1050" spc="-10" dirty="0">
                <a:latin typeface="Calibri"/>
                <a:cs typeface="Calibri"/>
              </a:rPr>
              <a:t>Organizational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Chart</a:t>
            </a:r>
            <a:endParaRPr sz="1050" dirty="0">
              <a:latin typeface="Calibri"/>
              <a:cs typeface="Calibri"/>
            </a:endParaRPr>
          </a:p>
          <a:p>
            <a:pPr marR="5715" algn="r">
              <a:lnSpc>
                <a:spcPct val="100000"/>
              </a:lnSpc>
            </a:pPr>
            <a:r>
              <a:rPr lang="en-CA" sz="1050" dirty="0">
                <a:latin typeface="Calibri"/>
                <a:cs typeface="Calibri"/>
              </a:rPr>
              <a:t>November 2023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482084" y="3915158"/>
            <a:ext cx="3134995" cy="542925"/>
          </a:xfrm>
          <a:custGeom>
            <a:avLst/>
            <a:gdLst/>
            <a:ahLst/>
            <a:cxnLst/>
            <a:rect l="l" t="t" r="r" b="b"/>
            <a:pathLst>
              <a:path w="3134995" h="542925">
                <a:moveTo>
                  <a:pt x="0" y="90423"/>
                </a:moveTo>
                <a:lnTo>
                  <a:pt x="7106" y="55228"/>
                </a:lnTo>
                <a:lnTo>
                  <a:pt x="26485" y="26485"/>
                </a:lnTo>
                <a:lnTo>
                  <a:pt x="55228" y="7106"/>
                </a:lnTo>
                <a:lnTo>
                  <a:pt x="90424" y="0"/>
                </a:lnTo>
                <a:lnTo>
                  <a:pt x="3044444" y="0"/>
                </a:lnTo>
                <a:lnTo>
                  <a:pt x="3079639" y="7106"/>
                </a:lnTo>
                <a:lnTo>
                  <a:pt x="3108382" y="26485"/>
                </a:lnTo>
                <a:lnTo>
                  <a:pt x="3127761" y="55228"/>
                </a:lnTo>
                <a:lnTo>
                  <a:pt x="3134868" y="90423"/>
                </a:lnTo>
                <a:lnTo>
                  <a:pt x="3134868" y="452119"/>
                </a:lnTo>
                <a:lnTo>
                  <a:pt x="3127761" y="487315"/>
                </a:lnTo>
                <a:lnTo>
                  <a:pt x="3108382" y="516058"/>
                </a:lnTo>
                <a:lnTo>
                  <a:pt x="3079639" y="535437"/>
                </a:lnTo>
                <a:lnTo>
                  <a:pt x="3044444" y="542543"/>
                </a:lnTo>
                <a:lnTo>
                  <a:pt x="90424" y="542543"/>
                </a:lnTo>
                <a:lnTo>
                  <a:pt x="55228" y="535437"/>
                </a:lnTo>
                <a:lnTo>
                  <a:pt x="26485" y="516058"/>
                </a:lnTo>
                <a:lnTo>
                  <a:pt x="7106" y="487315"/>
                </a:lnTo>
                <a:lnTo>
                  <a:pt x="0" y="452119"/>
                </a:lnTo>
                <a:lnTo>
                  <a:pt x="0" y="9042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679856" y="3890202"/>
            <a:ext cx="27387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Executive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Director,</a:t>
            </a:r>
            <a:endParaRPr sz="1200" dirty="0">
              <a:latin typeface="Calibri"/>
              <a:cs typeface="Calibri"/>
            </a:endParaRPr>
          </a:p>
          <a:p>
            <a:pPr marL="12065" marR="5080" algn="ctr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Centre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Innovation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Research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Aging </a:t>
            </a:r>
            <a:r>
              <a:rPr sz="1200" dirty="0">
                <a:latin typeface="Calibri"/>
                <a:cs typeface="Calibri"/>
              </a:rPr>
              <a:t>Justine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lang="en-US" sz="1200" spc="-20" dirty="0">
                <a:latin typeface="Calibri"/>
                <a:cs typeface="Calibri"/>
              </a:rPr>
              <a:t>Estey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49233" y="4458083"/>
            <a:ext cx="0" cy="767715"/>
          </a:xfrm>
          <a:custGeom>
            <a:avLst/>
            <a:gdLst/>
            <a:ahLst/>
            <a:cxnLst/>
            <a:rect l="l" t="t" r="r" b="b"/>
            <a:pathLst>
              <a:path h="767714">
                <a:moveTo>
                  <a:pt x="0" y="0"/>
                </a:moveTo>
                <a:lnTo>
                  <a:pt x="0" y="767118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244370" y="5224146"/>
            <a:ext cx="1609725" cy="673575"/>
          </a:xfrm>
          <a:custGeom>
            <a:avLst/>
            <a:gdLst/>
            <a:ahLst/>
            <a:cxnLst/>
            <a:rect l="l" t="t" r="r" b="b"/>
            <a:pathLst>
              <a:path w="1609725" h="544195">
                <a:moveTo>
                  <a:pt x="0" y="90678"/>
                </a:moveTo>
                <a:lnTo>
                  <a:pt x="7126" y="55383"/>
                </a:lnTo>
                <a:lnTo>
                  <a:pt x="26560" y="26560"/>
                </a:lnTo>
                <a:lnTo>
                  <a:pt x="55383" y="7126"/>
                </a:lnTo>
                <a:lnTo>
                  <a:pt x="90678" y="0"/>
                </a:lnTo>
                <a:lnTo>
                  <a:pt x="1518666" y="0"/>
                </a:lnTo>
                <a:lnTo>
                  <a:pt x="1553960" y="7126"/>
                </a:lnTo>
                <a:lnTo>
                  <a:pt x="1582783" y="26560"/>
                </a:lnTo>
                <a:lnTo>
                  <a:pt x="1602217" y="55383"/>
                </a:lnTo>
                <a:lnTo>
                  <a:pt x="1609344" y="90678"/>
                </a:lnTo>
                <a:lnTo>
                  <a:pt x="1609344" y="453390"/>
                </a:lnTo>
                <a:lnTo>
                  <a:pt x="1602217" y="488684"/>
                </a:lnTo>
                <a:lnTo>
                  <a:pt x="1582783" y="517507"/>
                </a:lnTo>
                <a:lnTo>
                  <a:pt x="1553960" y="536941"/>
                </a:lnTo>
                <a:lnTo>
                  <a:pt x="1518666" y="544068"/>
                </a:lnTo>
                <a:lnTo>
                  <a:pt x="90678" y="544068"/>
                </a:lnTo>
                <a:lnTo>
                  <a:pt x="55383" y="536941"/>
                </a:lnTo>
                <a:lnTo>
                  <a:pt x="26560" y="517507"/>
                </a:lnTo>
                <a:lnTo>
                  <a:pt x="7126" y="488684"/>
                </a:lnTo>
                <a:lnTo>
                  <a:pt x="0" y="453390"/>
                </a:lnTo>
                <a:lnTo>
                  <a:pt x="0" y="90678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350256" y="5293581"/>
            <a:ext cx="1416413" cy="197490"/>
          </a:xfrm>
          <a:prstGeom prst="rect">
            <a:avLst/>
          </a:prstGeom>
        </p:spPr>
        <p:txBody>
          <a:bodyPr vert="horz" wrap="none" lIns="0" tIns="12700" rIns="0" bIns="0" rtlCol="0">
            <a:spAutoFit/>
          </a:bodyPr>
          <a:lstStyle/>
          <a:p>
            <a:pPr marL="323215" marR="5080" indent="-31115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Research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Coordinator</a:t>
            </a:r>
            <a:r>
              <a:rPr lang="en-US" sz="1200" spc="-10" dirty="0">
                <a:latin typeface="Calibri"/>
                <a:cs typeface="Calibri"/>
              </a:rPr>
              <a:t>s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139683" y="3942589"/>
            <a:ext cx="1402080" cy="490855"/>
          </a:xfrm>
          <a:custGeom>
            <a:avLst/>
            <a:gdLst/>
            <a:ahLst/>
            <a:cxnLst/>
            <a:rect l="l" t="t" r="r" b="b"/>
            <a:pathLst>
              <a:path w="1402079" h="490854">
                <a:moveTo>
                  <a:pt x="0" y="81787"/>
                </a:moveTo>
                <a:lnTo>
                  <a:pt x="6426" y="49950"/>
                </a:lnTo>
                <a:lnTo>
                  <a:pt x="23953" y="23953"/>
                </a:lnTo>
                <a:lnTo>
                  <a:pt x="49950" y="6426"/>
                </a:lnTo>
                <a:lnTo>
                  <a:pt x="81788" y="0"/>
                </a:lnTo>
                <a:lnTo>
                  <a:pt x="1320292" y="0"/>
                </a:lnTo>
                <a:lnTo>
                  <a:pt x="1352129" y="6426"/>
                </a:lnTo>
                <a:lnTo>
                  <a:pt x="1378126" y="23953"/>
                </a:lnTo>
                <a:lnTo>
                  <a:pt x="1395653" y="49950"/>
                </a:lnTo>
                <a:lnTo>
                  <a:pt x="1402080" y="81787"/>
                </a:lnTo>
                <a:lnTo>
                  <a:pt x="1402080" y="408939"/>
                </a:lnTo>
                <a:lnTo>
                  <a:pt x="1395653" y="440771"/>
                </a:lnTo>
                <a:lnTo>
                  <a:pt x="1378126" y="466769"/>
                </a:lnTo>
                <a:lnTo>
                  <a:pt x="1352129" y="484299"/>
                </a:lnTo>
                <a:lnTo>
                  <a:pt x="1320292" y="490727"/>
                </a:lnTo>
                <a:lnTo>
                  <a:pt x="81788" y="490727"/>
                </a:lnTo>
                <a:lnTo>
                  <a:pt x="49950" y="484299"/>
                </a:lnTo>
                <a:lnTo>
                  <a:pt x="23953" y="466769"/>
                </a:lnTo>
                <a:lnTo>
                  <a:pt x="6426" y="440771"/>
                </a:lnTo>
                <a:lnTo>
                  <a:pt x="0" y="408939"/>
                </a:lnTo>
                <a:lnTo>
                  <a:pt x="0" y="81787"/>
                </a:lnTo>
                <a:close/>
              </a:path>
            </a:pathLst>
          </a:custGeom>
          <a:ln w="12699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269371" y="3983600"/>
            <a:ext cx="1143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6129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Calibri"/>
                <a:cs typeface="Calibri"/>
              </a:rPr>
              <a:t>Innovators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0" dirty="0">
                <a:latin typeface="Calibri"/>
                <a:cs typeface="Calibri"/>
              </a:rPr>
              <a:t>&amp; </a:t>
            </a:r>
            <a:r>
              <a:rPr sz="1200" dirty="0">
                <a:latin typeface="Calibri"/>
                <a:cs typeface="Calibri"/>
              </a:rPr>
              <a:t>Research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Partners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616949" y="4186441"/>
            <a:ext cx="524510" cy="2551"/>
          </a:xfrm>
          <a:custGeom>
            <a:avLst/>
            <a:gdLst/>
            <a:ahLst/>
            <a:cxnLst/>
            <a:rect l="l" t="t" r="r" b="b"/>
            <a:pathLst>
              <a:path w="524509" h="2539">
                <a:moveTo>
                  <a:pt x="523938" y="1955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048755" y="3095244"/>
            <a:ext cx="0" cy="819785"/>
          </a:xfrm>
          <a:custGeom>
            <a:avLst/>
            <a:gdLst/>
            <a:ahLst/>
            <a:cxnLst/>
            <a:rect l="l" t="t" r="r" b="b"/>
            <a:pathLst>
              <a:path h="819785">
                <a:moveTo>
                  <a:pt x="0" y="0"/>
                </a:moveTo>
                <a:lnTo>
                  <a:pt x="0" y="819772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764023" y="2631950"/>
            <a:ext cx="2569845" cy="463550"/>
          </a:xfrm>
          <a:custGeom>
            <a:avLst/>
            <a:gdLst/>
            <a:ahLst/>
            <a:cxnLst/>
            <a:rect l="l" t="t" r="r" b="b"/>
            <a:pathLst>
              <a:path w="2569845" h="463550">
                <a:moveTo>
                  <a:pt x="0" y="77215"/>
                </a:moveTo>
                <a:lnTo>
                  <a:pt x="6067" y="47159"/>
                </a:lnTo>
                <a:lnTo>
                  <a:pt x="22615" y="22615"/>
                </a:lnTo>
                <a:lnTo>
                  <a:pt x="47159" y="6067"/>
                </a:lnTo>
                <a:lnTo>
                  <a:pt x="77216" y="0"/>
                </a:lnTo>
                <a:lnTo>
                  <a:pt x="2492248" y="0"/>
                </a:lnTo>
                <a:lnTo>
                  <a:pt x="2522304" y="6067"/>
                </a:lnTo>
                <a:lnTo>
                  <a:pt x="2546848" y="22615"/>
                </a:lnTo>
                <a:lnTo>
                  <a:pt x="2563396" y="47159"/>
                </a:lnTo>
                <a:lnTo>
                  <a:pt x="2569464" y="77215"/>
                </a:lnTo>
                <a:lnTo>
                  <a:pt x="2569464" y="386079"/>
                </a:lnTo>
                <a:lnTo>
                  <a:pt x="2563396" y="416136"/>
                </a:lnTo>
                <a:lnTo>
                  <a:pt x="2546848" y="440680"/>
                </a:lnTo>
                <a:lnTo>
                  <a:pt x="2522304" y="457228"/>
                </a:lnTo>
                <a:lnTo>
                  <a:pt x="2492248" y="463295"/>
                </a:lnTo>
                <a:lnTo>
                  <a:pt x="77216" y="463295"/>
                </a:lnTo>
                <a:lnTo>
                  <a:pt x="47159" y="457228"/>
                </a:lnTo>
                <a:lnTo>
                  <a:pt x="22615" y="440680"/>
                </a:lnTo>
                <a:lnTo>
                  <a:pt x="6067" y="416136"/>
                </a:lnTo>
                <a:lnTo>
                  <a:pt x="0" y="386079"/>
                </a:lnTo>
                <a:lnTo>
                  <a:pt x="0" y="77215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5529200" y="2658821"/>
            <a:ext cx="103822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305" marR="5080" indent="-14224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President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&amp;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CEO </a:t>
            </a:r>
            <a:r>
              <a:rPr lang="en-CA" sz="1200" spc="-25" dirty="0">
                <a:latin typeface="Calibri"/>
                <a:cs typeface="Calibri"/>
              </a:rPr>
              <a:t>Geri Geldart</a:t>
            </a:r>
            <a:endParaRPr sz="1200" dirty="0">
              <a:latin typeface="Calibri"/>
              <a:cs typeface="Calibri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3006598" y="3302256"/>
            <a:ext cx="3039110" cy="396875"/>
            <a:chOff x="3006598" y="3302256"/>
            <a:chExt cx="3039110" cy="396875"/>
          </a:xfrm>
        </p:grpSpPr>
        <p:sp>
          <p:nvSpPr>
            <p:cNvPr id="36" name="object 36"/>
            <p:cNvSpPr/>
            <p:nvPr/>
          </p:nvSpPr>
          <p:spPr>
            <a:xfrm>
              <a:off x="5650990" y="3482340"/>
              <a:ext cx="391795" cy="0"/>
            </a:xfrm>
            <a:custGeom>
              <a:avLst/>
              <a:gdLst/>
              <a:ahLst/>
              <a:cxnLst/>
              <a:rect l="l" t="t" r="r" b="b"/>
              <a:pathLst>
                <a:path w="391795">
                  <a:moveTo>
                    <a:pt x="391325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012948" y="3308606"/>
              <a:ext cx="2638425" cy="384175"/>
            </a:xfrm>
            <a:custGeom>
              <a:avLst/>
              <a:gdLst/>
              <a:ahLst/>
              <a:cxnLst/>
              <a:rect l="l" t="t" r="r" b="b"/>
              <a:pathLst>
                <a:path w="2638425" h="384175">
                  <a:moveTo>
                    <a:pt x="0" y="64008"/>
                  </a:moveTo>
                  <a:lnTo>
                    <a:pt x="5030" y="39090"/>
                  </a:lnTo>
                  <a:lnTo>
                    <a:pt x="18749" y="18745"/>
                  </a:lnTo>
                  <a:lnTo>
                    <a:pt x="39095" y="5029"/>
                  </a:lnTo>
                  <a:lnTo>
                    <a:pt x="64008" y="0"/>
                  </a:lnTo>
                  <a:lnTo>
                    <a:pt x="2574036" y="0"/>
                  </a:lnTo>
                  <a:lnTo>
                    <a:pt x="2598948" y="5029"/>
                  </a:lnTo>
                  <a:lnTo>
                    <a:pt x="2619294" y="18745"/>
                  </a:lnTo>
                  <a:lnTo>
                    <a:pt x="2633013" y="39090"/>
                  </a:lnTo>
                  <a:lnTo>
                    <a:pt x="2638044" y="64008"/>
                  </a:lnTo>
                  <a:lnTo>
                    <a:pt x="2638044" y="320040"/>
                  </a:lnTo>
                  <a:lnTo>
                    <a:pt x="2633013" y="344952"/>
                  </a:lnTo>
                  <a:lnTo>
                    <a:pt x="2619294" y="365298"/>
                  </a:lnTo>
                  <a:lnTo>
                    <a:pt x="2598948" y="379017"/>
                  </a:lnTo>
                  <a:lnTo>
                    <a:pt x="2574036" y="384048"/>
                  </a:lnTo>
                  <a:lnTo>
                    <a:pt x="64008" y="384048"/>
                  </a:lnTo>
                  <a:lnTo>
                    <a:pt x="39095" y="379017"/>
                  </a:lnTo>
                  <a:lnTo>
                    <a:pt x="18749" y="365298"/>
                  </a:lnTo>
                  <a:lnTo>
                    <a:pt x="5030" y="344952"/>
                  </a:lnTo>
                  <a:lnTo>
                    <a:pt x="0" y="320040"/>
                  </a:lnTo>
                  <a:lnTo>
                    <a:pt x="0" y="6400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3231202" y="3311585"/>
            <a:ext cx="2320925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alibri"/>
                <a:cs typeface="Calibri"/>
              </a:rPr>
              <a:t>Executive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Assistant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&amp; Board </a:t>
            </a:r>
            <a:r>
              <a:rPr sz="1100" spc="-10" dirty="0">
                <a:latin typeface="Calibri"/>
                <a:cs typeface="Calibri"/>
              </a:rPr>
              <a:t>Coordinator</a:t>
            </a:r>
            <a:endParaRPr sz="1100" dirty="0">
              <a:latin typeface="Calibri"/>
              <a:cs typeface="Calibri"/>
            </a:endParaRPr>
          </a:p>
          <a:p>
            <a:pPr marR="5080" algn="ctr">
              <a:lnSpc>
                <a:spcPct val="100000"/>
              </a:lnSpc>
            </a:pPr>
            <a:r>
              <a:rPr lang="en-CA" sz="1100" dirty="0">
                <a:latin typeface="Calibri"/>
                <a:cs typeface="Calibri"/>
              </a:rPr>
              <a:t>Jennifer Vos</a:t>
            </a:r>
            <a:endParaRPr sz="1100" dirty="0">
              <a:latin typeface="Calibri"/>
              <a:cs typeface="Calibri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5068570" y="1846833"/>
            <a:ext cx="1960880" cy="788670"/>
            <a:chOff x="5068570" y="1846833"/>
            <a:chExt cx="1960880" cy="788670"/>
          </a:xfrm>
        </p:grpSpPr>
        <p:sp>
          <p:nvSpPr>
            <p:cNvPr id="40" name="object 40"/>
            <p:cNvSpPr/>
            <p:nvPr/>
          </p:nvSpPr>
          <p:spPr>
            <a:xfrm>
              <a:off x="6048756" y="2244851"/>
              <a:ext cx="635" cy="387985"/>
            </a:xfrm>
            <a:custGeom>
              <a:avLst/>
              <a:gdLst/>
              <a:ahLst/>
              <a:cxnLst/>
              <a:rect l="l" t="t" r="r" b="b"/>
              <a:pathLst>
                <a:path w="635" h="387985">
                  <a:moveTo>
                    <a:pt x="304" y="0"/>
                  </a:moveTo>
                  <a:lnTo>
                    <a:pt x="0" y="387388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074920" y="1853183"/>
              <a:ext cx="1948180" cy="391795"/>
            </a:xfrm>
            <a:custGeom>
              <a:avLst/>
              <a:gdLst/>
              <a:ahLst/>
              <a:cxnLst/>
              <a:rect l="l" t="t" r="r" b="b"/>
              <a:pathLst>
                <a:path w="1948179" h="391794">
                  <a:moveTo>
                    <a:pt x="0" y="65277"/>
                  </a:moveTo>
                  <a:lnTo>
                    <a:pt x="5129" y="39867"/>
                  </a:lnTo>
                  <a:lnTo>
                    <a:pt x="19118" y="19118"/>
                  </a:lnTo>
                  <a:lnTo>
                    <a:pt x="39867" y="5129"/>
                  </a:lnTo>
                  <a:lnTo>
                    <a:pt x="65277" y="0"/>
                  </a:lnTo>
                  <a:lnTo>
                    <a:pt x="1882394" y="0"/>
                  </a:lnTo>
                  <a:lnTo>
                    <a:pt x="1907804" y="5129"/>
                  </a:lnTo>
                  <a:lnTo>
                    <a:pt x="1928553" y="19118"/>
                  </a:lnTo>
                  <a:lnTo>
                    <a:pt x="1942542" y="39867"/>
                  </a:lnTo>
                  <a:lnTo>
                    <a:pt x="1947672" y="65277"/>
                  </a:lnTo>
                  <a:lnTo>
                    <a:pt x="1947672" y="326389"/>
                  </a:lnTo>
                  <a:lnTo>
                    <a:pt x="1942542" y="351800"/>
                  </a:lnTo>
                  <a:lnTo>
                    <a:pt x="1928553" y="372549"/>
                  </a:lnTo>
                  <a:lnTo>
                    <a:pt x="1907804" y="386538"/>
                  </a:lnTo>
                  <a:lnTo>
                    <a:pt x="1882394" y="391667"/>
                  </a:lnTo>
                  <a:lnTo>
                    <a:pt x="65277" y="391667"/>
                  </a:lnTo>
                  <a:lnTo>
                    <a:pt x="39867" y="386538"/>
                  </a:lnTo>
                  <a:lnTo>
                    <a:pt x="19118" y="372549"/>
                  </a:lnTo>
                  <a:lnTo>
                    <a:pt x="5129" y="351800"/>
                  </a:lnTo>
                  <a:lnTo>
                    <a:pt x="0" y="326389"/>
                  </a:lnTo>
                  <a:lnTo>
                    <a:pt x="0" y="6527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5516702" y="1859173"/>
            <a:ext cx="1064260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100" spc="-10" dirty="0">
                <a:latin typeface="Calibri"/>
                <a:cs typeface="Calibri"/>
              </a:rPr>
              <a:t>YCC/CIRA/YDI</a:t>
            </a:r>
            <a:endParaRPr sz="11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Board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Directors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7746492" y="2602993"/>
            <a:ext cx="1819910" cy="530860"/>
          </a:xfrm>
          <a:custGeom>
            <a:avLst/>
            <a:gdLst/>
            <a:ahLst/>
            <a:cxnLst/>
            <a:rect l="l" t="t" r="r" b="b"/>
            <a:pathLst>
              <a:path w="1819909" h="530860">
                <a:moveTo>
                  <a:pt x="0" y="88391"/>
                </a:moveTo>
                <a:lnTo>
                  <a:pt x="6946" y="53985"/>
                </a:lnTo>
                <a:lnTo>
                  <a:pt x="25888" y="25888"/>
                </a:lnTo>
                <a:lnTo>
                  <a:pt x="53985" y="6946"/>
                </a:lnTo>
                <a:lnTo>
                  <a:pt x="88392" y="0"/>
                </a:lnTo>
                <a:lnTo>
                  <a:pt x="1731264" y="0"/>
                </a:lnTo>
                <a:lnTo>
                  <a:pt x="1765670" y="6946"/>
                </a:lnTo>
                <a:lnTo>
                  <a:pt x="1793767" y="25888"/>
                </a:lnTo>
                <a:lnTo>
                  <a:pt x="1812709" y="53985"/>
                </a:lnTo>
                <a:lnTo>
                  <a:pt x="1819656" y="88391"/>
                </a:lnTo>
                <a:lnTo>
                  <a:pt x="1819656" y="441959"/>
                </a:lnTo>
                <a:lnTo>
                  <a:pt x="1812709" y="476366"/>
                </a:lnTo>
                <a:lnTo>
                  <a:pt x="1793767" y="504463"/>
                </a:lnTo>
                <a:lnTo>
                  <a:pt x="1765670" y="523405"/>
                </a:lnTo>
                <a:lnTo>
                  <a:pt x="1731264" y="530351"/>
                </a:lnTo>
                <a:lnTo>
                  <a:pt x="88392" y="530351"/>
                </a:lnTo>
                <a:lnTo>
                  <a:pt x="53985" y="523405"/>
                </a:lnTo>
                <a:lnTo>
                  <a:pt x="25888" y="504463"/>
                </a:lnTo>
                <a:lnTo>
                  <a:pt x="6946" y="476366"/>
                </a:lnTo>
                <a:lnTo>
                  <a:pt x="0" y="441959"/>
                </a:lnTo>
                <a:lnTo>
                  <a:pt x="0" y="88391"/>
                </a:lnTo>
                <a:close/>
              </a:path>
            </a:pathLst>
          </a:custGeom>
          <a:ln w="12700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7317613" y="2666131"/>
            <a:ext cx="2098040" cy="37401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  <a:tabLst>
                <a:tab pos="431165" algn="l"/>
                <a:tab pos="589915" algn="l"/>
              </a:tabLst>
            </a:pPr>
            <a:r>
              <a:rPr sz="1800" u="dash" baseline="231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r>
              <a:rPr sz="1800" baseline="2314" dirty="0">
                <a:latin typeface="Calibri"/>
                <a:cs typeface="Calibri"/>
              </a:rPr>
              <a:t>	</a:t>
            </a:r>
            <a:r>
              <a:rPr sz="1100" b="1" dirty="0">
                <a:latin typeface="Calibri"/>
                <a:cs typeface="Calibri"/>
              </a:rPr>
              <a:t>York</a:t>
            </a:r>
            <a:r>
              <a:rPr sz="1100" b="1" spc="-3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Care</a:t>
            </a:r>
            <a:r>
              <a:rPr sz="1100" b="1" spc="-4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Foundation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b="1" spc="-20" dirty="0">
                <a:latin typeface="Calibri"/>
                <a:cs typeface="Calibri"/>
              </a:rPr>
              <a:t>Inc.</a:t>
            </a:r>
            <a:endParaRPr sz="1100">
              <a:latin typeface="Calibri"/>
              <a:cs typeface="Calibri"/>
            </a:endParaRPr>
          </a:p>
          <a:p>
            <a:pPr marL="818515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Board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Directors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422240" y="1216405"/>
            <a:ext cx="9263380" cy="15240"/>
          </a:xfrm>
          <a:custGeom>
            <a:avLst/>
            <a:gdLst/>
            <a:ahLst/>
            <a:cxnLst/>
            <a:rect l="l" t="t" r="r" b="b"/>
            <a:pathLst>
              <a:path w="9263380" h="15240">
                <a:moveTo>
                  <a:pt x="9262872" y="0"/>
                </a:moveTo>
                <a:lnTo>
                  <a:pt x="0" y="0"/>
                </a:lnTo>
                <a:lnTo>
                  <a:pt x="0" y="15240"/>
                </a:lnTo>
                <a:lnTo>
                  <a:pt x="9262872" y="15240"/>
                </a:lnTo>
                <a:lnTo>
                  <a:pt x="92628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-62484" y="125601"/>
            <a:ext cx="121920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Adobe Devanagari"/>
                <a:cs typeface="Adobe Devanagari"/>
              </a:rPr>
              <a:t>The</a:t>
            </a:r>
            <a:r>
              <a:rPr sz="4800" spc="-30" dirty="0">
                <a:latin typeface="Adobe Devanagari"/>
                <a:cs typeface="Adobe Devanagari"/>
              </a:rPr>
              <a:t> </a:t>
            </a:r>
            <a:r>
              <a:rPr sz="4800" dirty="0">
                <a:latin typeface="Adobe Devanagari"/>
                <a:cs typeface="Adobe Devanagari"/>
              </a:rPr>
              <a:t>Organizational</a:t>
            </a:r>
            <a:r>
              <a:rPr sz="4800" spc="-25" dirty="0">
                <a:latin typeface="Adobe Devanagari"/>
                <a:cs typeface="Adobe Devanagari"/>
              </a:rPr>
              <a:t> </a:t>
            </a:r>
            <a:r>
              <a:rPr sz="4800" dirty="0">
                <a:latin typeface="Adobe Devanagari"/>
                <a:cs typeface="Adobe Devanagari"/>
              </a:rPr>
              <a:t>Structure</a:t>
            </a:r>
            <a:r>
              <a:rPr sz="4800" spc="-5" dirty="0">
                <a:latin typeface="Adobe Devanagari"/>
                <a:cs typeface="Adobe Devanagari"/>
              </a:rPr>
              <a:t> </a:t>
            </a:r>
            <a:r>
              <a:rPr sz="4800" dirty="0">
                <a:latin typeface="Adobe Devanagari"/>
                <a:cs typeface="Adobe Devanagari"/>
              </a:rPr>
              <a:t>–</a:t>
            </a:r>
            <a:r>
              <a:rPr sz="4800" spc="-15" dirty="0">
                <a:latin typeface="Adobe Devanagari"/>
                <a:cs typeface="Adobe Devanagari"/>
              </a:rPr>
              <a:t> </a:t>
            </a:r>
            <a:r>
              <a:rPr sz="4800" spc="-10" dirty="0">
                <a:latin typeface="Adobe Devanagari"/>
                <a:cs typeface="Adobe Devanagari"/>
              </a:rPr>
              <a:t>Research</a:t>
            </a:r>
            <a:endParaRPr sz="4800" dirty="0">
              <a:latin typeface="Adobe Devanagari"/>
              <a:cs typeface="Adobe Devanaga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4143" y="5612891"/>
            <a:ext cx="11283950" cy="1245235"/>
            <a:chOff x="454143" y="5612891"/>
            <a:chExt cx="11283950" cy="1245235"/>
          </a:xfrm>
        </p:grpSpPr>
        <p:sp>
          <p:nvSpPr>
            <p:cNvPr id="3" name="object 3"/>
            <p:cNvSpPr/>
            <p:nvPr/>
          </p:nvSpPr>
          <p:spPr>
            <a:xfrm>
              <a:off x="454143" y="6344415"/>
              <a:ext cx="11283950" cy="513715"/>
            </a:xfrm>
            <a:custGeom>
              <a:avLst/>
              <a:gdLst/>
              <a:ahLst/>
              <a:cxnLst/>
              <a:rect l="l" t="t" r="r" b="b"/>
              <a:pathLst>
                <a:path w="11283950" h="513715">
                  <a:moveTo>
                    <a:pt x="10986947" y="0"/>
                  </a:moveTo>
                  <a:lnTo>
                    <a:pt x="296773" y="0"/>
                  </a:lnTo>
                  <a:lnTo>
                    <a:pt x="0" y="513588"/>
                  </a:lnTo>
                  <a:lnTo>
                    <a:pt x="11283696" y="513588"/>
                  </a:lnTo>
                  <a:lnTo>
                    <a:pt x="10986947" y="0"/>
                  </a:lnTo>
                  <a:close/>
                </a:path>
              </a:pathLst>
            </a:custGeom>
            <a:solidFill>
              <a:srgbClr val="9234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000" y="5612891"/>
              <a:ext cx="1618487" cy="710183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51776" y="2147315"/>
            <a:ext cx="3451859" cy="298442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26919" y="2700528"/>
            <a:ext cx="2677667" cy="187750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622281" y="3084841"/>
            <a:ext cx="4507230" cy="8394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27075" marR="5080" indent="-715010">
              <a:lnSpc>
                <a:spcPct val="118600"/>
              </a:lnSpc>
              <a:spcBef>
                <a:spcPts val="95"/>
              </a:spcBef>
            </a:pPr>
            <a:r>
              <a:rPr sz="2250" b="1" dirty="0">
                <a:latin typeface="Calibri"/>
                <a:cs typeface="Calibri"/>
              </a:rPr>
              <a:t>Research</a:t>
            </a:r>
            <a:r>
              <a:rPr sz="2250" b="1" spc="10" dirty="0">
                <a:latin typeface="Calibri"/>
                <a:cs typeface="Calibri"/>
              </a:rPr>
              <a:t> </a:t>
            </a:r>
            <a:r>
              <a:rPr sz="2250" b="1" dirty="0">
                <a:latin typeface="Calibri"/>
                <a:cs typeface="Calibri"/>
              </a:rPr>
              <a:t>partners,</a:t>
            </a:r>
            <a:r>
              <a:rPr sz="2250" b="1" spc="10" dirty="0">
                <a:latin typeface="Calibri"/>
                <a:cs typeface="Calibri"/>
              </a:rPr>
              <a:t> </a:t>
            </a:r>
            <a:r>
              <a:rPr sz="2250" b="1" dirty="0">
                <a:latin typeface="Calibri"/>
                <a:cs typeface="Calibri"/>
              </a:rPr>
              <a:t>collaborators,</a:t>
            </a:r>
            <a:r>
              <a:rPr sz="2250" b="1" spc="5" dirty="0">
                <a:latin typeface="Calibri"/>
                <a:cs typeface="Calibri"/>
              </a:rPr>
              <a:t> </a:t>
            </a:r>
            <a:r>
              <a:rPr sz="2250" b="1" spc="-25" dirty="0">
                <a:latin typeface="Calibri"/>
                <a:cs typeface="Calibri"/>
              </a:rPr>
              <a:t>and </a:t>
            </a:r>
            <a:r>
              <a:rPr sz="2250" b="1" dirty="0">
                <a:latin typeface="Calibri"/>
                <a:cs typeface="Calibri"/>
              </a:rPr>
              <a:t>stakeholders</a:t>
            </a:r>
            <a:r>
              <a:rPr sz="2250" b="1" spc="-5" dirty="0">
                <a:latin typeface="Calibri"/>
                <a:cs typeface="Calibri"/>
              </a:rPr>
              <a:t> </a:t>
            </a:r>
            <a:r>
              <a:rPr sz="2250" b="1" dirty="0">
                <a:latin typeface="Calibri"/>
                <a:cs typeface="Calibri"/>
              </a:rPr>
              <a:t>nation-</a:t>
            </a:r>
            <a:r>
              <a:rPr sz="2250" b="1" spc="-20" dirty="0">
                <a:latin typeface="Calibri"/>
                <a:cs typeface="Calibri"/>
              </a:rPr>
              <a:t>wide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02978" y="3084841"/>
            <a:ext cx="4526915" cy="8394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7995" marR="5080" indent="-455930">
              <a:lnSpc>
                <a:spcPct val="118600"/>
              </a:lnSpc>
              <a:spcBef>
                <a:spcPts val="95"/>
              </a:spcBef>
            </a:pPr>
            <a:r>
              <a:rPr sz="2250" b="1" dirty="0">
                <a:latin typeface="Calibri"/>
                <a:cs typeface="Calibri"/>
              </a:rPr>
              <a:t>Research</a:t>
            </a:r>
            <a:r>
              <a:rPr sz="2250" b="1" spc="20" dirty="0">
                <a:latin typeface="Calibri"/>
                <a:cs typeface="Calibri"/>
              </a:rPr>
              <a:t> </a:t>
            </a:r>
            <a:r>
              <a:rPr sz="2250" b="1" dirty="0">
                <a:latin typeface="Calibri"/>
                <a:cs typeface="Calibri"/>
              </a:rPr>
              <a:t>assistants</a:t>
            </a:r>
            <a:r>
              <a:rPr sz="2250" b="1" spc="20" dirty="0">
                <a:latin typeface="Calibri"/>
                <a:cs typeface="Calibri"/>
              </a:rPr>
              <a:t> </a:t>
            </a:r>
            <a:r>
              <a:rPr sz="2250" b="1" dirty="0">
                <a:latin typeface="Calibri"/>
                <a:cs typeface="Calibri"/>
              </a:rPr>
              <a:t>and</a:t>
            </a:r>
            <a:r>
              <a:rPr sz="2250" b="1" spc="15" dirty="0">
                <a:latin typeface="Calibri"/>
                <a:cs typeface="Calibri"/>
              </a:rPr>
              <a:t> </a:t>
            </a:r>
            <a:r>
              <a:rPr sz="2250" b="1" spc="-10" dirty="0">
                <a:latin typeface="Calibri"/>
                <a:cs typeface="Calibri"/>
              </a:rPr>
              <a:t>coordinators, </a:t>
            </a:r>
            <a:r>
              <a:rPr sz="2250" b="1" dirty="0">
                <a:latin typeface="Calibri"/>
                <a:cs typeface="Calibri"/>
              </a:rPr>
              <a:t>research</a:t>
            </a:r>
            <a:r>
              <a:rPr sz="2250" b="1" spc="5" dirty="0">
                <a:latin typeface="Calibri"/>
                <a:cs typeface="Calibri"/>
              </a:rPr>
              <a:t> </a:t>
            </a:r>
            <a:r>
              <a:rPr sz="2250" b="1" dirty="0">
                <a:latin typeface="Calibri"/>
                <a:cs typeface="Calibri"/>
              </a:rPr>
              <a:t>therapist,</a:t>
            </a:r>
            <a:r>
              <a:rPr sz="2250" b="1" spc="5" dirty="0">
                <a:latin typeface="Calibri"/>
                <a:cs typeface="Calibri"/>
              </a:rPr>
              <a:t> </a:t>
            </a:r>
            <a:r>
              <a:rPr sz="2250" b="1" spc="-10" dirty="0">
                <a:latin typeface="Calibri"/>
                <a:cs typeface="Calibri"/>
              </a:rPr>
              <a:t>volunteers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004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Calibri"/>
                <a:cs typeface="Calibri"/>
              </a:rPr>
              <a:t>Aging</a:t>
            </a:r>
            <a:r>
              <a:rPr spc="-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Research</a:t>
            </a:r>
          </a:p>
          <a:p>
            <a:pPr algn="ctr">
              <a:lnSpc>
                <a:spcPct val="100000"/>
              </a:lnSpc>
              <a:spcBef>
                <a:spcPts val="65"/>
              </a:spcBef>
            </a:pPr>
            <a:r>
              <a:rPr sz="4400" b="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Our</a:t>
            </a:r>
            <a:r>
              <a:rPr sz="4400" b="0" u="sng" spc="-1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4400" b="0" u="sng" spc="-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Team:</a:t>
            </a:r>
            <a:r>
              <a:rPr sz="4400" b="0" u="sng" spc="-1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4400" b="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Collaborative,</a:t>
            </a:r>
            <a:r>
              <a:rPr sz="4400" b="0" u="sng" spc="-1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4400" b="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Diverse,</a:t>
            </a:r>
            <a:r>
              <a:rPr sz="4400" b="0" u="sng" spc="-1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4400" b="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Driven</a:t>
            </a:r>
            <a:endParaRPr sz="4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6176" y="3276090"/>
            <a:ext cx="3023235" cy="869315"/>
          </a:xfrm>
          <a:prstGeom prst="rect">
            <a:avLst/>
          </a:prstGeom>
        </p:spPr>
        <p:txBody>
          <a:bodyPr vert="horz" wrap="square" lIns="0" tIns="145415" rIns="0" bIns="0" rtlCol="0">
            <a:spAutoFit/>
          </a:bodyPr>
          <a:lstStyle/>
          <a:p>
            <a:pPr marL="12700" marR="5080">
              <a:lnSpc>
                <a:spcPct val="72800"/>
              </a:lnSpc>
              <a:spcBef>
                <a:spcPts val="1145"/>
              </a:spcBef>
            </a:pPr>
            <a:r>
              <a:rPr sz="3200" b="1" dirty="0">
                <a:latin typeface="Calibri"/>
                <a:cs typeface="Calibri"/>
              </a:rPr>
              <a:t>Virtual</a:t>
            </a:r>
            <a:r>
              <a:rPr sz="3200" b="1" spc="2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Reality</a:t>
            </a:r>
            <a:r>
              <a:rPr sz="3200" b="1" spc="30" dirty="0">
                <a:latin typeface="Calibri"/>
                <a:cs typeface="Calibri"/>
              </a:rPr>
              <a:t> </a:t>
            </a:r>
            <a:r>
              <a:rPr sz="3200" b="1" spc="-25" dirty="0">
                <a:latin typeface="Calibri"/>
                <a:cs typeface="Calibri"/>
              </a:rPr>
              <a:t>for </a:t>
            </a:r>
            <a:r>
              <a:rPr sz="3200" b="1" spc="-10" dirty="0">
                <a:latin typeface="Calibri"/>
                <a:cs typeface="Calibri"/>
              </a:rPr>
              <a:t>Rehabilitation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54143" y="1976627"/>
            <a:ext cx="11283950" cy="4881880"/>
            <a:chOff x="454143" y="1976627"/>
            <a:chExt cx="11283950" cy="4881880"/>
          </a:xfrm>
        </p:grpSpPr>
        <p:sp>
          <p:nvSpPr>
            <p:cNvPr id="4" name="object 4"/>
            <p:cNvSpPr/>
            <p:nvPr/>
          </p:nvSpPr>
          <p:spPr>
            <a:xfrm>
              <a:off x="454143" y="6344415"/>
              <a:ext cx="11283950" cy="513715"/>
            </a:xfrm>
            <a:custGeom>
              <a:avLst/>
              <a:gdLst/>
              <a:ahLst/>
              <a:cxnLst/>
              <a:rect l="l" t="t" r="r" b="b"/>
              <a:pathLst>
                <a:path w="11283950" h="513715">
                  <a:moveTo>
                    <a:pt x="10986947" y="0"/>
                  </a:moveTo>
                  <a:lnTo>
                    <a:pt x="296773" y="0"/>
                  </a:lnTo>
                  <a:lnTo>
                    <a:pt x="0" y="513588"/>
                  </a:lnTo>
                  <a:lnTo>
                    <a:pt x="11283696" y="513588"/>
                  </a:lnTo>
                  <a:lnTo>
                    <a:pt x="10986947" y="0"/>
                  </a:lnTo>
                  <a:close/>
                </a:path>
              </a:pathLst>
            </a:custGeom>
            <a:solidFill>
              <a:srgbClr val="9234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000" y="5612892"/>
              <a:ext cx="1618487" cy="71018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71872" y="1976627"/>
              <a:ext cx="5483351" cy="365607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490232" y="5761310"/>
            <a:ext cx="58019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65" dirty="0">
                <a:latin typeface="Calibri"/>
                <a:cs typeface="Calibri"/>
              </a:rPr>
              <a:t>To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learn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more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about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this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project,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go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to: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u="sng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4"/>
              </a:rPr>
              <a:t>www.agingresearch.ca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0058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Calibri"/>
                <a:cs typeface="Calibri"/>
              </a:rPr>
              <a:t>Our</a:t>
            </a:r>
            <a:r>
              <a:rPr spc="-10" dirty="0">
                <a:latin typeface="Calibri"/>
                <a:cs typeface="Calibri"/>
              </a:rPr>
              <a:t> Research</a:t>
            </a:r>
          </a:p>
          <a:p>
            <a:pPr algn="ctr">
              <a:lnSpc>
                <a:spcPct val="100000"/>
              </a:lnSpc>
              <a:spcBef>
                <a:spcPts val="80"/>
              </a:spcBef>
            </a:pPr>
            <a:r>
              <a:rPr sz="4200" b="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Innovation,</a:t>
            </a:r>
            <a:r>
              <a:rPr sz="4200" b="0" u="sng" spc="-8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4200" b="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Health</a:t>
            </a:r>
            <a:r>
              <a:rPr sz="4200" b="0" u="sng" spc="-7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4200" b="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Promotion,</a:t>
            </a:r>
            <a:r>
              <a:rPr sz="4200" b="0" u="sng" spc="-10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4200" b="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Knowledge</a:t>
            </a:r>
            <a:r>
              <a:rPr sz="4200" b="0" u="sng" spc="-9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4200" b="0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Translation</a:t>
            </a:r>
            <a:endParaRPr sz="4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4143" y="5612891"/>
            <a:ext cx="11283950" cy="1245235"/>
            <a:chOff x="454143" y="5612891"/>
            <a:chExt cx="11283950" cy="1245235"/>
          </a:xfrm>
        </p:grpSpPr>
        <p:sp>
          <p:nvSpPr>
            <p:cNvPr id="3" name="object 3"/>
            <p:cNvSpPr/>
            <p:nvPr/>
          </p:nvSpPr>
          <p:spPr>
            <a:xfrm>
              <a:off x="454143" y="6344415"/>
              <a:ext cx="11283950" cy="513715"/>
            </a:xfrm>
            <a:custGeom>
              <a:avLst/>
              <a:gdLst/>
              <a:ahLst/>
              <a:cxnLst/>
              <a:rect l="l" t="t" r="r" b="b"/>
              <a:pathLst>
                <a:path w="11283950" h="513715">
                  <a:moveTo>
                    <a:pt x="10986947" y="0"/>
                  </a:moveTo>
                  <a:lnTo>
                    <a:pt x="296773" y="0"/>
                  </a:lnTo>
                  <a:lnTo>
                    <a:pt x="0" y="513588"/>
                  </a:lnTo>
                  <a:lnTo>
                    <a:pt x="11283696" y="513588"/>
                  </a:lnTo>
                  <a:lnTo>
                    <a:pt x="10986947" y="0"/>
                  </a:lnTo>
                  <a:close/>
                </a:path>
              </a:pathLst>
            </a:custGeom>
            <a:solidFill>
              <a:srgbClr val="9234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000" y="5612891"/>
              <a:ext cx="1618487" cy="710183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59452" y="2221992"/>
            <a:ext cx="6217919" cy="316992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703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Calibri"/>
                <a:cs typeface="Calibri"/>
              </a:rPr>
              <a:t>Our</a:t>
            </a:r>
            <a:r>
              <a:rPr spc="-10" dirty="0">
                <a:latin typeface="Calibri"/>
                <a:cs typeface="Calibri"/>
              </a:rPr>
              <a:t> Research</a:t>
            </a: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4200" b="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Innovation,</a:t>
            </a:r>
            <a:r>
              <a:rPr sz="4200" b="0" u="sng" spc="-8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4200" b="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Health</a:t>
            </a:r>
            <a:r>
              <a:rPr sz="4200" b="0" u="sng" spc="-7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4200" b="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Promotion,</a:t>
            </a:r>
            <a:r>
              <a:rPr sz="4200" b="0" u="sng" spc="-10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4200" b="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Knowledge</a:t>
            </a:r>
            <a:r>
              <a:rPr sz="4200" b="0" u="sng" spc="-9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4200" b="0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Translation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90232" y="5761310"/>
            <a:ext cx="58019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65" dirty="0">
                <a:latin typeface="Calibri"/>
                <a:cs typeface="Calibri"/>
              </a:rPr>
              <a:t>To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learn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more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about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this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project,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go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to: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u="sng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4"/>
              </a:rPr>
              <a:t>www.agingresearch.ca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01922" y="3395630"/>
            <a:ext cx="245808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10" dirty="0">
                <a:latin typeface="Calibri"/>
                <a:cs typeface="Calibri"/>
              </a:rPr>
              <a:t>MedReviewRx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9300" y="3222769"/>
            <a:ext cx="42037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Adobe Devanagari"/>
                <a:cs typeface="Adobe Devanagari"/>
              </a:rPr>
              <a:t>Palliative</a:t>
            </a:r>
            <a:r>
              <a:rPr sz="3600" b="1" spc="95" dirty="0">
                <a:latin typeface="Adobe Devanagari"/>
                <a:cs typeface="Adobe Devanagari"/>
              </a:rPr>
              <a:t> </a:t>
            </a:r>
            <a:r>
              <a:rPr sz="3600" b="1" dirty="0">
                <a:latin typeface="Adobe Devanagari"/>
                <a:cs typeface="Adobe Devanagari"/>
              </a:rPr>
              <a:t>e-</a:t>
            </a:r>
            <a:r>
              <a:rPr sz="3600" b="1" spc="-10" dirty="0">
                <a:latin typeface="Adobe Devanagari"/>
                <a:cs typeface="Adobe Devanagari"/>
              </a:rPr>
              <a:t>Learning</a:t>
            </a:r>
            <a:endParaRPr sz="3600" dirty="0">
              <a:latin typeface="Adobe Devanagari"/>
              <a:cs typeface="Adobe Devanaga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54143" y="5612891"/>
            <a:ext cx="11283950" cy="1245235"/>
            <a:chOff x="454143" y="5612891"/>
            <a:chExt cx="11283950" cy="1245235"/>
          </a:xfrm>
        </p:grpSpPr>
        <p:sp>
          <p:nvSpPr>
            <p:cNvPr id="4" name="object 4"/>
            <p:cNvSpPr/>
            <p:nvPr/>
          </p:nvSpPr>
          <p:spPr>
            <a:xfrm>
              <a:off x="454143" y="6344415"/>
              <a:ext cx="11283950" cy="513715"/>
            </a:xfrm>
            <a:custGeom>
              <a:avLst/>
              <a:gdLst/>
              <a:ahLst/>
              <a:cxnLst/>
              <a:rect l="l" t="t" r="r" b="b"/>
              <a:pathLst>
                <a:path w="11283950" h="513715">
                  <a:moveTo>
                    <a:pt x="10986947" y="0"/>
                  </a:moveTo>
                  <a:lnTo>
                    <a:pt x="296773" y="0"/>
                  </a:lnTo>
                  <a:lnTo>
                    <a:pt x="0" y="513588"/>
                  </a:lnTo>
                  <a:lnTo>
                    <a:pt x="11283696" y="513588"/>
                  </a:lnTo>
                  <a:lnTo>
                    <a:pt x="10986947" y="0"/>
                  </a:lnTo>
                  <a:close/>
                </a:path>
              </a:pathLst>
            </a:custGeom>
            <a:solidFill>
              <a:srgbClr val="9234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000" y="5612891"/>
              <a:ext cx="1618487" cy="710183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88635" y="2037588"/>
            <a:ext cx="5868923" cy="330250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490232" y="5761310"/>
            <a:ext cx="58019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65" dirty="0">
                <a:latin typeface="Calibri"/>
                <a:cs typeface="Calibri"/>
              </a:rPr>
              <a:t>To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learn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more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about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this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project,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go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to: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u="sng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4"/>
              </a:rPr>
              <a:t>www.agingresearch.ca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703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Calibri"/>
                <a:cs typeface="Calibri"/>
              </a:rPr>
              <a:t>Our</a:t>
            </a:r>
            <a:r>
              <a:rPr spc="-10" dirty="0">
                <a:latin typeface="Calibri"/>
                <a:cs typeface="Calibri"/>
              </a:rPr>
              <a:t> Research</a:t>
            </a: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4200" b="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Innovation,</a:t>
            </a:r>
            <a:r>
              <a:rPr sz="4200" b="0" u="sng" spc="-8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4200" b="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Health</a:t>
            </a:r>
            <a:r>
              <a:rPr sz="4200" b="0" u="sng" spc="-7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4200" b="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Promotion,</a:t>
            </a:r>
            <a:r>
              <a:rPr sz="4200" b="0" u="sng" spc="-10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4200" b="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Knowledge</a:t>
            </a:r>
            <a:r>
              <a:rPr sz="4200" b="0" u="sng" spc="-9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4200" b="0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Translation</a:t>
            </a:r>
            <a:endParaRPr sz="4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9859" y="3337965"/>
            <a:ext cx="26257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0" dirty="0">
                <a:latin typeface="Calibri"/>
                <a:cs typeface="Calibri"/>
              </a:rPr>
              <a:t>CanImmunize</a:t>
            </a:r>
            <a:endParaRPr sz="3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54143" y="1987295"/>
            <a:ext cx="11283950" cy="4871085"/>
            <a:chOff x="454143" y="1987295"/>
            <a:chExt cx="11283950" cy="4871085"/>
          </a:xfrm>
        </p:grpSpPr>
        <p:sp>
          <p:nvSpPr>
            <p:cNvPr id="4" name="object 4"/>
            <p:cNvSpPr/>
            <p:nvPr/>
          </p:nvSpPr>
          <p:spPr>
            <a:xfrm>
              <a:off x="454143" y="6344415"/>
              <a:ext cx="11283950" cy="513715"/>
            </a:xfrm>
            <a:custGeom>
              <a:avLst/>
              <a:gdLst/>
              <a:ahLst/>
              <a:cxnLst/>
              <a:rect l="l" t="t" r="r" b="b"/>
              <a:pathLst>
                <a:path w="11283950" h="513715">
                  <a:moveTo>
                    <a:pt x="10986947" y="0"/>
                  </a:moveTo>
                  <a:lnTo>
                    <a:pt x="296773" y="0"/>
                  </a:lnTo>
                  <a:lnTo>
                    <a:pt x="0" y="513588"/>
                  </a:lnTo>
                  <a:lnTo>
                    <a:pt x="11283696" y="513588"/>
                  </a:lnTo>
                  <a:lnTo>
                    <a:pt x="10986947" y="0"/>
                  </a:lnTo>
                  <a:close/>
                </a:path>
              </a:pathLst>
            </a:custGeom>
            <a:solidFill>
              <a:srgbClr val="9234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000" y="5612892"/>
              <a:ext cx="1618487" cy="71018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21352" y="1987295"/>
              <a:ext cx="5710427" cy="3668267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490232" y="5761310"/>
            <a:ext cx="58019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65" dirty="0">
                <a:latin typeface="Calibri"/>
                <a:cs typeface="Calibri"/>
              </a:rPr>
              <a:t>To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learn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more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about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this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project,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go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to: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u="sng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4"/>
              </a:rPr>
              <a:t>www.agingresearch.ca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703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Calibri"/>
                <a:cs typeface="Calibri"/>
              </a:rPr>
              <a:t>Our</a:t>
            </a:r>
            <a:r>
              <a:rPr spc="-10" dirty="0">
                <a:latin typeface="Calibri"/>
                <a:cs typeface="Calibri"/>
              </a:rPr>
              <a:t> Research</a:t>
            </a: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4200" b="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Innovation,</a:t>
            </a:r>
            <a:r>
              <a:rPr sz="4200" b="0" u="sng" spc="-8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4200" b="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Health</a:t>
            </a:r>
            <a:r>
              <a:rPr sz="4200" b="0" u="sng" spc="-7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4200" b="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Promotion,</a:t>
            </a:r>
            <a:r>
              <a:rPr sz="4200" b="0" u="sng" spc="-10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4200" b="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Knowledge</a:t>
            </a:r>
            <a:r>
              <a:rPr sz="4200" b="0" u="sng" spc="-9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4200" b="0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Translation</a:t>
            </a:r>
            <a:endParaRPr sz="4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4143" y="2023872"/>
            <a:ext cx="11283950" cy="4834255"/>
            <a:chOff x="454143" y="2023872"/>
            <a:chExt cx="11283950" cy="4834255"/>
          </a:xfrm>
        </p:grpSpPr>
        <p:sp>
          <p:nvSpPr>
            <p:cNvPr id="3" name="object 3"/>
            <p:cNvSpPr/>
            <p:nvPr/>
          </p:nvSpPr>
          <p:spPr>
            <a:xfrm>
              <a:off x="454143" y="6344415"/>
              <a:ext cx="11283950" cy="513715"/>
            </a:xfrm>
            <a:custGeom>
              <a:avLst/>
              <a:gdLst/>
              <a:ahLst/>
              <a:cxnLst/>
              <a:rect l="l" t="t" r="r" b="b"/>
              <a:pathLst>
                <a:path w="11283950" h="513715">
                  <a:moveTo>
                    <a:pt x="10986947" y="0"/>
                  </a:moveTo>
                  <a:lnTo>
                    <a:pt x="296773" y="0"/>
                  </a:lnTo>
                  <a:lnTo>
                    <a:pt x="0" y="513588"/>
                  </a:lnTo>
                  <a:lnTo>
                    <a:pt x="11283696" y="513588"/>
                  </a:lnTo>
                  <a:lnTo>
                    <a:pt x="10986947" y="0"/>
                  </a:lnTo>
                  <a:close/>
                </a:path>
              </a:pathLst>
            </a:custGeom>
            <a:solidFill>
              <a:srgbClr val="9234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000" y="5612892"/>
              <a:ext cx="1618487" cy="71018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15255" y="2023872"/>
              <a:ext cx="5960363" cy="359109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70994" y="3443168"/>
            <a:ext cx="27387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0" dirty="0">
                <a:latin typeface="Calibri"/>
                <a:cs typeface="Calibri"/>
              </a:rPr>
              <a:t>2RaceWithMe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90232" y="5761310"/>
            <a:ext cx="58019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65" dirty="0">
                <a:latin typeface="Calibri"/>
                <a:cs typeface="Calibri"/>
              </a:rPr>
              <a:t>To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learn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more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about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this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project,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go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to: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u="sng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4"/>
              </a:rPr>
              <a:t>www.agingresearch.ca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703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Calibri"/>
                <a:cs typeface="Calibri"/>
              </a:rPr>
              <a:t>Our</a:t>
            </a:r>
            <a:r>
              <a:rPr spc="-10" dirty="0">
                <a:latin typeface="Calibri"/>
                <a:cs typeface="Calibri"/>
              </a:rPr>
              <a:t> Research</a:t>
            </a: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4200" b="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Innovation,</a:t>
            </a:r>
            <a:r>
              <a:rPr sz="4200" b="0" u="sng" spc="-8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4200" b="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Health</a:t>
            </a:r>
            <a:r>
              <a:rPr sz="4200" b="0" u="sng" spc="-7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4200" b="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Promotion,</a:t>
            </a:r>
            <a:r>
              <a:rPr sz="4200" b="0" u="sng" spc="-10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4200" b="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Knowledge</a:t>
            </a:r>
            <a:r>
              <a:rPr sz="4200" b="0" u="sng" spc="-9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4200" b="0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Translation</a:t>
            </a:r>
            <a:endParaRPr sz="4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4143" y="5612892"/>
            <a:ext cx="11283950" cy="1245238"/>
            <a:chOff x="454143" y="5612892"/>
            <a:chExt cx="11283950" cy="1245238"/>
          </a:xfrm>
        </p:grpSpPr>
        <p:sp>
          <p:nvSpPr>
            <p:cNvPr id="3" name="object 3"/>
            <p:cNvSpPr/>
            <p:nvPr/>
          </p:nvSpPr>
          <p:spPr>
            <a:xfrm>
              <a:off x="454143" y="6344415"/>
              <a:ext cx="11283950" cy="513715"/>
            </a:xfrm>
            <a:custGeom>
              <a:avLst/>
              <a:gdLst/>
              <a:ahLst/>
              <a:cxnLst/>
              <a:rect l="l" t="t" r="r" b="b"/>
              <a:pathLst>
                <a:path w="11283950" h="513715">
                  <a:moveTo>
                    <a:pt x="10986947" y="0"/>
                  </a:moveTo>
                  <a:lnTo>
                    <a:pt x="296773" y="0"/>
                  </a:lnTo>
                  <a:lnTo>
                    <a:pt x="0" y="513588"/>
                  </a:lnTo>
                  <a:lnTo>
                    <a:pt x="11283696" y="513588"/>
                  </a:lnTo>
                  <a:lnTo>
                    <a:pt x="10986947" y="0"/>
                  </a:lnTo>
                  <a:close/>
                </a:path>
              </a:pathLst>
            </a:custGeom>
            <a:solidFill>
              <a:srgbClr val="9234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000" y="5612892"/>
              <a:ext cx="1618487" cy="710183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386341" y="3367689"/>
            <a:ext cx="1315006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spc="-10" dirty="0">
                <a:latin typeface="Calibri"/>
                <a:cs typeface="Calibri"/>
              </a:rPr>
              <a:t>Genie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90232" y="5761310"/>
            <a:ext cx="58019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65" dirty="0">
                <a:latin typeface="Calibri"/>
                <a:cs typeface="Calibri"/>
              </a:rPr>
              <a:t>To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learn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more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about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this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project,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go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to: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u="sng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3"/>
              </a:rPr>
              <a:t>www.agingresearch.ca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703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Calibri"/>
                <a:cs typeface="Calibri"/>
              </a:rPr>
              <a:t>Our</a:t>
            </a:r>
            <a:r>
              <a:rPr spc="-10" dirty="0">
                <a:latin typeface="Calibri"/>
                <a:cs typeface="Calibri"/>
              </a:rPr>
              <a:t> Research</a:t>
            </a: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4200" b="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Innovation,</a:t>
            </a:r>
            <a:r>
              <a:rPr sz="4200" b="0" u="sng" spc="-8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4200" b="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Health</a:t>
            </a:r>
            <a:r>
              <a:rPr sz="4200" b="0" u="sng" spc="-7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4200" b="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Promotion,</a:t>
            </a:r>
            <a:r>
              <a:rPr sz="4200" b="0" u="sng" spc="-10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4200" b="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Knowledge</a:t>
            </a:r>
            <a:r>
              <a:rPr sz="4200" b="0" u="sng" spc="-9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4200" b="0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Translation</a:t>
            </a:r>
            <a:endParaRPr sz="4200">
              <a:latin typeface="Calibri"/>
              <a:cs typeface="Calibri"/>
            </a:endParaRPr>
          </a:p>
        </p:txBody>
      </p:sp>
      <p:pic>
        <p:nvPicPr>
          <p:cNvPr id="10" name="Picture 9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87E81D79-24FB-67D5-1A03-3E8CDF7B5B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747917"/>
            <a:ext cx="4449502" cy="373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878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4143" y="5612892"/>
            <a:ext cx="11283950" cy="1245238"/>
            <a:chOff x="454143" y="5612892"/>
            <a:chExt cx="11283950" cy="1245238"/>
          </a:xfrm>
        </p:grpSpPr>
        <p:sp>
          <p:nvSpPr>
            <p:cNvPr id="3" name="object 3"/>
            <p:cNvSpPr/>
            <p:nvPr/>
          </p:nvSpPr>
          <p:spPr>
            <a:xfrm>
              <a:off x="454143" y="6344415"/>
              <a:ext cx="11283950" cy="513715"/>
            </a:xfrm>
            <a:custGeom>
              <a:avLst/>
              <a:gdLst/>
              <a:ahLst/>
              <a:cxnLst/>
              <a:rect l="l" t="t" r="r" b="b"/>
              <a:pathLst>
                <a:path w="11283950" h="513715">
                  <a:moveTo>
                    <a:pt x="10986947" y="0"/>
                  </a:moveTo>
                  <a:lnTo>
                    <a:pt x="296773" y="0"/>
                  </a:lnTo>
                  <a:lnTo>
                    <a:pt x="0" y="513588"/>
                  </a:lnTo>
                  <a:lnTo>
                    <a:pt x="11283696" y="513588"/>
                  </a:lnTo>
                  <a:lnTo>
                    <a:pt x="10986947" y="0"/>
                  </a:lnTo>
                  <a:close/>
                </a:path>
              </a:pathLst>
            </a:custGeom>
            <a:solidFill>
              <a:srgbClr val="9234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000" y="5612892"/>
              <a:ext cx="1618487" cy="710183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571243" y="3378516"/>
            <a:ext cx="302386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spc="-10" dirty="0">
                <a:latin typeface="Calibri"/>
                <a:cs typeface="Calibri"/>
              </a:rPr>
              <a:t>Passive Aware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90232" y="5761310"/>
            <a:ext cx="58019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65" dirty="0">
                <a:latin typeface="Calibri"/>
                <a:cs typeface="Calibri"/>
              </a:rPr>
              <a:t>To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learn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more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about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this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project,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go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to: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u="sng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3"/>
              </a:rPr>
              <a:t>www.agingresearch.ca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703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Calibri"/>
                <a:cs typeface="Calibri"/>
              </a:rPr>
              <a:t>Our</a:t>
            </a:r>
            <a:r>
              <a:rPr spc="-10" dirty="0">
                <a:latin typeface="Calibri"/>
                <a:cs typeface="Calibri"/>
              </a:rPr>
              <a:t> Research</a:t>
            </a: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4200" b="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Innovation,</a:t>
            </a:r>
            <a:r>
              <a:rPr sz="4200" b="0" u="sng" spc="-8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4200" b="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Health</a:t>
            </a:r>
            <a:r>
              <a:rPr sz="4200" b="0" u="sng" spc="-7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4200" b="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Promotion,</a:t>
            </a:r>
            <a:r>
              <a:rPr sz="4200" b="0" u="sng" spc="-10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4200" b="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Knowledge</a:t>
            </a:r>
            <a:r>
              <a:rPr sz="4200" b="0" u="sng" spc="-9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4200" b="0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Translation</a:t>
            </a:r>
            <a:endParaRPr sz="4200">
              <a:latin typeface="Calibri"/>
              <a:cs typeface="Calibri"/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87E5151-2BCB-C6A0-7A13-9D21C3B41C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547" y="2408138"/>
            <a:ext cx="2533352" cy="2533352"/>
          </a:xfrm>
          <a:prstGeom prst="rect">
            <a:avLst/>
          </a:prstGeom>
        </p:spPr>
      </p:pic>
      <p:pic>
        <p:nvPicPr>
          <p:cNvPr id="12" name="Picture 11" descr="A picture containing table, indoor, dishware&#10;&#10;Description automatically generated">
            <a:extLst>
              <a:ext uri="{FF2B5EF4-FFF2-40B4-BE49-F238E27FC236}">
                <a16:creationId xmlns:a16="http://schemas.microsoft.com/office/drawing/2014/main" id="{1D66A6B5-82CC-CA2B-7F2C-5570148EE8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094" y="2331022"/>
            <a:ext cx="3480624" cy="261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32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2039112" y="2304288"/>
            <a:ext cx="4089400" cy="1336675"/>
            <a:chOff x="2039112" y="2304288"/>
            <a:chExt cx="4089400" cy="13366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39112" y="2304288"/>
              <a:ext cx="3998975" cy="13365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75532" y="2644140"/>
              <a:ext cx="2252471" cy="74675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092452" y="2319527"/>
              <a:ext cx="3892550" cy="1229995"/>
            </a:xfrm>
            <a:custGeom>
              <a:avLst/>
              <a:gdLst/>
              <a:ahLst/>
              <a:cxnLst/>
              <a:rect l="l" t="t" r="r" b="b"/>
              <a:pathLst>
                <a:path w="3892550" h="1229995">
                  <a:moveTo>
                    <a:pt x="3892296" y="0"/>
                  </a:moveTo>
                  <a:lnTo>
                    <a:pt x="0" y="0"/>
                  </a:lnTo>
                  <a:lnTo>
                    <a:pt x="0" y="1229868"/>
                  </a:lnTo>
                  <a:lnTo>
                    <a:pt x="3892296" y="1229868"/>
                  </a:lnTo>
                  <a:lnTo>
                    <a:pt x="3892296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092451" y="2718983"/>
            <a:ext cx="38925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193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Calibri"/>
                <a:cs typeface="Calibri"/>
              </a:rPr>
              <a:t>Primary</a:t>
            </a:r>
            <a:r>
              <a:rPr sz="2400" b="1" spc="-25" dirty="0">
                <a:latin typeface="Calibri"/>
                <a:cs typeface="Calibri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Focus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033016" y="3601211"/>
            <a:ext cx="4097020" cy="2209800"/>
            <a:chOff x="2033016" y="3601211"/>
            <a:chExt cx="4097020" cy="220980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33016" y="3614927"/>
              <a:ext cx="4005071" cy="6278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93235" y="3601211"/>
              <a:ext cx="2336291" cy="74675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086356" y="3630167"/>
              <a:ext cx="3898900" cy="521334"/>
            </a:xfrm>
            <a:custGeom>
              <a:avLst/>
              <a:gdLst/>
              <a:ahLst/>
              <a:cxnLst/>
              <a:rect l="l" t="t" r="r" b="b"/>
              <a:pathLst>
                <a:path w="3898900" h="521335">
                  <a:moveTo>
                    <a:pt x="3898392" y="0"/>
                  </a:moveTo>
                  <a:lnTo>
                    <a:pt x="0" y="0"/>
                  </a:lnTo>
                  <a:lnTo>
                    <a:pt x="0" y="521207"/>
                  </a:lnTo>
                  <a:lnTo>
                    <a:pt x="3898392" y="521207"/>
                  </a:lnTo>
                  <a:lnTo>
                    <a:pt x="389839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39112" y="4219955"/>
              <a:ext cx="3998975" cy="67513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51403" y="4230624"/>
              <a:ext cx="3276599" cy="74675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092452" y="4235195"/>
              <a:ext cx="3892550" cy="568960"/>
            </a:xfrm>
            <a:custGeom>
              <a:avLst/>
              <a:gdLst/>
              <a:ahLst/>
              <a:cxnLst/>
              <a:rect l="l" t="t" r="r" b="b"/>
              <a:pathLst>
                <a:path w="3892550" h="568960">
                  <a:moveTo>
                    <a:pt x="3892296" y="0"/>
                  </a:moveTo>
                  <a:lnTo>
                    <a:pt x="0" y="0"/>
                  </a:lnTo>
                  <a:lnTo>
                    <a:pt x="0" y="568451"/>
                  </a:lnTo>
                  <a:lnTo>
                    <a:pt x="3892296" y="568451"/>
                  </a:lnTo>
                  <a:lnTo>
                    <a:pt x="3892296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39112" y="4870703"/>
              <a:ext cx="3998975" cy="94030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16351" y="5012436"/>
              <a:ext cx="3311651" cy="74675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092452" y="4885944"/>
              <a:ext cx="3892550" cy="833755"/>
            </a:xfrm>
            <a:custGeom>
              <a:avLst/>
              <a:gdLst/>
              <a:ahLst/>
              <a:cxnLst/>
              <a:rect l="l" t="t" r="r" b="b"/>
              <a:pathLst>
                <a:path w="3892550" h="833754">
                  <a:moveTo>
                    <a:pt x="3892296" y="0"/>
                  </a:moveTo>
                  <a:lnTo>
                    <a:pt x="0" y="0"/>
                  </a:lnTo>
                  <a:lnTo>
                    <a:pt x="0" y="833627"/>
                  </a:lnTo>
                  <a:lnTo>
                    <a:pt x="3892296" y="833627"/>
                  </a:lnTo>
                  <a:lnTo>
                    <a:pt x="3892296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2092451" y="3675929"/>
            <a:ext cx="3892550" cy="18027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83185" algn="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Calibri"/>
                <a:cs typeface="Calibri"/>
              </a:rPr>
              <a:t>Annual</a:t>
            </a:r>
            <a:r>
              <a:rPr sz="2400" b="1" spc="-2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Budget</a:t>
            </a:r>
            <a:endParaRPr sz="2400" dirty="0">
              <a:latin typeface="Calibri"/>
              <a:cs typeface="Calibri"/>
            </a:endParaRPr>
          </a:p>
          <a:p>
            <a:pPr marR="85090" algn="r">
              <a:lnSpc>
                <a:spcPct val="100000"/>
              </a:lnSpc>
              <a:spcBef>
                <a:spcPts val="2065"/>
              </a:spcBef>
            </a:pPr>
            <a:r>
              <a:rPr sz="2400" b="1" dirty="0">
                <a:latin typeface="Calibri"/>
                <a:cs typeface="Calibri"/>
              </a:rPr>
              <a:t>Number</a:t>
            </a:r>
            <a:r>
              <a:rPr sz="2400" b="1" spc="-2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of</a:t>
            </a:r>
            <a:r>
              <a:rPr sz="2400" b="1" spc="-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Employees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650" dirty="0">
              <a:latin typeface="Calibri"/>
              <a:cs typeface="Calibri"/>
            </a:endParaRPr>
          </a:p>
          <a:p>
            <a:pPr marR="85725" algn="r">
              <a:lnSpc>
                <a:spcPct val="100000"/>
              </a:lnSpc>
            </a:pPr>
            <a:r>
              <a:rPr sz="2400" b="1" dirty="0">
                <a:latin typeface="Calibri"/>
                <a:cs typeface="Calibri"/>
              </a:rPr>
              <a:t>Number</a:t>
            </a:r>
            <a:r>
              <a:rPr sz="2400" b="1" spc="-2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of</a:t>
            </a:r>
            <a:r>
              <a:rPr sz="2400" b="1" spc="-10" dirty="0">
                <a:latin typeface="Calibri"/>
                <a:cs typeface="Calibri"/>
              </a:rPr>
              <a:t> Beds/Units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949696" y="2278379"/>
            <a:ext cx="4076700" cy="1478280"/>
            <a:chOff x="5949696" y="2278379"/>
            <a:chExt cx="4076700" cy="1478280"/>
          </a:xfrm>
        </p:grpSpPr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27419" y="2304287"/>
              <a:ext cx="3998975" cy="133654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949696" y="2278379"/>
              <a:ext cx="3116579" cy="1478279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6085332" y="2319527"/>
            <a:ext cx="3892550" cy="1229995"/>
          </a:xfrm>
          <a:prstGeom prst="rect">
            <a:avLst/>
          </a:prstGeom>
          <a:solidFill>
            <a:srgbClr val="7E5F00"/>
          </a:solidFill>
        </p:spPr>
        <p:txBody>
          <a:bodyPr vert="horz" wrap="square" lIns="0" tIns="46355" rIns="0" bIns="0" rtlCol="0">
            <a:spAutoFit/>
          </a:bodyPr>
          <a:lstStyle/>
          <a:p>
            <a:pPr marL="373380" indent="-287020">
              <a:lnSpc>
                <a:spcPct val="100000"/>
              </a:lnSpc>
              <a:spcBef>
                <a:spcPts val="365"/>
              </a:spcBef>
              <a:buFont typeface="Arial"/>
              <a:buChar char="•"/>
              <a:tabLst>
                <a:tab pos="373380" algn="l"/>
                <a:tab pos="374015" algn="l"/>
              </a:tabLst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Assisted</a:t>
            </a:r>
            <a:r>
              <a:rPr sz="24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Living</a:t>
            </a:r>
            <a:endParaRPr sz="2400" dirty="0">
              <a:latin typeface="Calibri"/>
              <a:cs typeface="Calibri"/>
            </a:endParaRPr>
          </a:p>
          <a:p>
            <a:pPr marL="373380" indent="-287020">
              <a:lnSpc>
                <a:spcPct val="100000"/>
              </a:lnSpc>
              <a:buFont typeface="Arial"/>
              <a:buChar char="•"/>
              <a:tabLst>
                <a:tab pos="373380" algn="l"/>
                <a:tab pos="374015" algn="l"/>
              </a:tabLst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Independent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Living</a:t>
            </a:r>
            <a:endParaRPr sz="2400" dirty="0">
              <a:latin typeface="Calibri"/>
              <a:cs typeface="Calibri"/>
            </a:endParaRPr>
          </a:p>
          <a:p>
            <a:pPr marL="373380" indent="-287020">
              <a:lnSpc>
                <a:spcPct val="100000"/>
              </a:lnSpc>
              <a:buFont typeface="Arial"/>
              <a:buChar char="•"/>
              <a:tabLst>
                <a:tab pos="373380" algn="l"/>
                <a:tab pos="374015" algn="l"/>
              </a:tabLst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Adult</a:t>
            </a:r>
            <a:r>
              <a:rPr sz="2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2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Program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5949696" y="3601211"/>
            <a:ext cx="4076700" cy="757555"/>
            <a:chOff x="5949696" y="3601211"/>
            <a:chExt cx="4076700" cy="757555"/>
          </a:xfrm>
        </p:grpSpPr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27420" y="3601211"/>
              <a:ext cx="3998975" cy="67513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949696" y="3611880"/>
              <a:ext cx="2129027" cy="746759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6085332" y="3616452"/>
            <a:ext cx="3892550" cy="451406"/>
          </a:xfrm>
          <a:prstGeom prst="rect">
            <a:avLst/>
          </a:prstGeom>
          <a:solidFill>
            <a:srgbClr val="BE9000"/>
          </a:solidFill>
        </p:spPr>
        <p:txBody>
          <a:bodyPr vert="horz" wrap="square" lIns="0" tIns="81280" rIns="0" bIns="0" rtlCol="0">
            <a:spAutoFit/>
          </a:bodyPr>
          <a:lstStyle/>
          <a:p>
            <a:pPr marL="373380" indent="-287020">
              <a:lnSpc>
                <a:spcPct val="100000"/>
              </a:lnSpc>
              <a:spcBef>
                <a:spcPts val="640"/>
              </a:spcBef>
              <a:buFont typeface="Arial"/>
              <a:buChar char="•"/>
              <a:tabLst>
                <a:tab pos="373380" algn="l"/>
                <a:tab pos="374015" algn="l"/>
              </a:tabLst>
            </a:pP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$1,</a:t>
            </a:r>
            <a:r>
              <a:rPr lang="en-CA" sz="2400" spc="-10" dirty="0">
                <a:solidFill>
                  <a:srgbClr val="FFFFFF"/>
                </a:solidFill>
                <a:latin typeface="Calibri"/>
                <a:cs typeface="Calibri"/>
              </a:rPr>
              <a:t>490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,000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5949696" y="4829555"/>
            <a:ext cx="4076700" cy="1112520"/>
            <a:chOff x="5949696" y="4829555"/>
            <a:chExt cx="4076700" cy="1112520"/>
          </a:xfrm>
        </p:grpSpPr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27419" y="4867655"/>
              <a:ext cx="3998975" cy="94335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949696" y="4829555"/>
              <a:ext cx="3493007" cy="1112520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6080760" y="4882895"/>
              <a:ext cx="3892550" cy="836930"/>
            </a:xfrm>
            <a:custGeom>
              <a:avLst/>
              <a:gdLst/>
              <a:ahLst/>
              <a:cxnLst/>
              <a:rect l="l" t="t" r="r" b="b"/>
              <a:pathLst>
                <a:path w="3892550" h="836929">
                  <a:moveTo>
                    <a:pt x="3892295" y="0"/>
                  </a:moveTo>
                  <a:lnTo>
                    <a:pt x="0" y="0"/>
                  </a:lnTo>
                  <a:lnTo>
                    <a:pt x="0" y="836675"/>
                  </a:lnTo>
                  <a:lnTo>
                    <a:pt x="3892295" y="836675"/>
                  </a:lnTo>
                  <a:lnTo>
                    <a:pt x="3892295" y="0"/>
                  </a:lnTo>
                  <a:close/>
                </a:path>
              </a:pathLst>
            </a:custGeom>
            <a:solidFill>
              <a:srgbClr val="FFE69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6085332" y="4903323"/>
            <a:ext cx="38925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3380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73380" algn="l"/>
                <a:tab pos="374015" algn="l"/>
              </a:tabLst>
            </a:pPr>
            <a:r>
              <a:rPr sz="2400" dirty="0">
                <a:latin typeface="Calibri"/>
                <a:cs typeface="Calibri"/>
              </a:rPr>
              <a:t>72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Independent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Living</a:t>
            </a:r>
            <a:endParaRPr sz="2400" dirty="0">
              <a:latin typeface="Calibri"/>
              <a:cs typeface="Calibri"/>
            </a:endParaRPr>
          </a:p>
          <a:p>
            <a:pPr marL="373380" indent="-287020">
              <a:lnSpc>
                <a:spcPct val="100000"/>
              </a:lnSpc>
              <a:buFont typeface="Arial"/>
              <a:buChar char="•"/>
              <a:tabLst>
                <a:tab pos="373380" algn="l"/>
                <a:tab pos="374015" algn="l"/>
              </a:tabLst>
            </a:pPr>
            <a:r>
              <a:rPr sz="2400" dirty="0">
                <a:latin typeface="Calibri"/>
                <a:cs typeface="Calibri"/>
              </a:rPr>
              <a:t>31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Assisted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Living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5949696" y="4236720"/>
            <a:ext cx="4166870" cy="757555"/>
            <a:chOff x="5949696" y="4236720"/>
            <a:chExt cx="4166870" cy="757555"/>
          </a:xfrm>
        </p:grpSpPr>
        <p:pic>
          <p:nvPicPr>
            <p:cNvPr id="33" name="object 3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27420" y="4236720"/>
              <a:ext cx="3998975" cy="67513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949696" y="4247388"/>
              <a:ext cx="4166615" cy="746759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6085332" y="4251959"/>
            <a:ext cx="3892550" cy="452047"/>
          </a:xfrm>
          <a:prstGeom prst="rect">
            <a:avLst/>
          </a:prstGeom>
          <a:solidFill>
            <a:srgbClr val="FFD966"/>
          </a:solidFill>
        </p:spPr>
        <p:txBody>
          <a:bodyPr vert="horz" wrap="square" lIns="0" tIns="81915" rIns="0" bIns="0" rtlCol="0">
            <a:spAutoFit/>
          </a:bodyPr>
          <a:lstStyle/>
          <a:p>
            <a:pPr marL="373380" indent="-287020">
              <a:lnSpc>
                <a:spcPct val="100000"/>
              </a:lnSpc>
              <a:spcBef>
                <a:spcPts val="645"/>
              </a:spcBef>
              <a:buFont typeface="Arial"/>
              <a:buChar char="•"/>
              <a:tabLst>
                <a:tab pos="373380" algn="l"/>
                <a:tab pos="374015" algn="l"/>
              </a:tabLst>
            </a:pPr>
            <a:r>
              <a:rPr lang="en-CA" sz="2400" spc="-10" dirty="0">
                <a:latin typeface="Calibri"/>
                <a:cs typeface="Calibri"/>
              </a:rPr>
              <a:t>16</a:t>
            </a:r>
            <a:r>
              <a:rPr sz="2400" spc="-10" dirty="0">
                <a:latin typeface="Calibri"/>
                <a:cs typeface="Calibri"/>
              </a:rPr>
              <a:t> 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2039112" y="5788152"/>
            <a:ext cx="4089400" cy="940435"/>
            <a:chOff x="2039112" y="5788152"/>
            <a:chExt cx="4089400" cy="940435"/>
          </a:xfrm>
        </p:grpSpPr>
        <p:pic>
          <p:nvPicPr>
            <p:cNvPr id="37" name="object 3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39112" y="5788152"/>
              <a:ext cx="3998975" cy="940307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257044" y="5931408"/>
              <a:ext cx="3870959" cy="746759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2092451" y="5803391"/>
            <a:ext cx="3892550" cy="833755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213995" rIns="0" bIns="0" rtlCol="0">
            <a:spAutoFit/>
          </a:bodyPr>
          <a:lstStyle/>
          <a:p>
            <a:pPr marL="400685">
              <a:lnSpc>
                <a:spcPct val="100000"/>
              </a:lnSpc>
              <a:spcBef>
                <a:spcPts val="1685"/>
              </a:spcBef>
            </a:pPr>
            <a:r>
              <a:rPr sz="2400" b="1" dirty="0">
                <a:latin typeface="Calibri"/>
                <a:cs typeface="Calibri"/>
              </a:rPr>
              <a:t>Primary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Revenue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Source(s)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5954268" y="5737859"/>
            <a:ext cx="4076700" cy="1112520"/>
            <a:chOff x="5954268" y="5737859"/>
            <a:chExt cx="4076700" cy="1112520"/>
          </a:xfrm>
        </p:grpSpPr>
        <p:pic>
          <p:nvPicPr>
            <p:cNvPr id="41" name="object 4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031992" y="5777483"/>
              <a:ext cx="3998975" cy="941831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954268" y="5737859"/>
              <a:ext cx="3694175" cy="1112519"/>
            </a:xfrm>
            <a:prstGeom prst="rect">
              <a:avLst/>
            </a:prstGeom>
          </p:spPr>
        </p:pic>
      </p:grpSp>
      <p:sp>
        <p:nvSpPr>
          <p:cNvPr id="43" name="object 43"/>
          <p:cNvSpPr txBox="1"/>
          <p:nvPr/>
        </p:nvSpPr>
        <p:spPr>
          <a:xfrm>
            <a:off x="6085332" y="5792723"/>
            <a:ext cx="3892550" cy="835660"/>
          </a:xfrm>
          <a:prstGeom prst="rect">
            <a:avLst/>
          </a:prstGeom>
          <a:solidFill>
            <a:srgbClr val="FFF1CC"/>
          </a:solidFill>
        </p:spPr>
        <p:txBody>
          <a:bodyPr vert="horz" wrap="square" lIns="0" tIns="31750" rIns="0" bIns="0" rtlCol="0">
            <a:spAutoFit/>
          </a:bodyPr>
          <a:lstStyle/>
          <a:p>
            <a:pPr marL="377825" indent="-287020">
              <a:lnSpc>
                <a:spcPct val="100000"/>
              </a:lnSpc>
              <a:spcBef>
                <a:spcPts val="250"/>
              </a:spcBef>
              <a:buFont typeface="Arial"/>
              <a:buChar char="•"/>
              <a:tabLst>
                <a:tab pos="377825" algn="l"/>
                <a:tab pos="378460" algn="l"/>
              </a:tabLst>
            </a:pPr>
            <a:r>
              <a:rPr sz="2400" dirty="0">
                <a:latin typeface="Calibri"/>
                <a:cs typeface="Calibri"/>
              </a:rPr>
              <a:t>Rental</a:t>
            </a:r>
            <a:r>
              <a:rPr sz="2400" spc="-11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Income</a:t>
            </a:r>
            <a:endParaRPr sz="2400" dirty="0">
              <a:latin typeface="Calibri"/>
              <a:cs typeface="Calibri"/>
            </a:endParaRPr>
          </a:p>
          <a:p>
            <a:pPr marL="377825" indent="-287020">
              <a:lnSpc>
                <a:spcPct val="100000"/>
              </a:lnSpc>
              <a:buFont typeface="Arial"/>
              <a:buChar char="•"/>
              <a:tabLst>
                <a:tab pos="377825" algn="l"/>
                <a:tab pos="378460" algn="l"/>
              </a:tabLst>
            </a:pPr>
            <a:r>
              <a:rPr sz="2400" dirty="0">
                <a:latin typeface="Calibri"/>
                <a:cs typeface="Calibri"/>
              </a:rPr>
              <a:t>Adult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Day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Program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Fees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44" name="object 44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647281" y="437165"/>
            <a:ext cx="2760276" cy="1132331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" y="714070"/>
            <a:ext cx="12191999" cy="2128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3800" dirty="0">
                <a:solidFill>
                  <a:srgbClr val="C00000"/>
                </a:solidFill>
                <a:latin typeface="Adobe Devanagari"/>
                <a:cs typeface="Adobe Devanagari"/>
              </a:rPr>
              <a:t>Part</a:t>
            </a:r>
            <a:r>
              <a:rPr sz="13800" spc="10" dirty="0">
                <a:solidFill>
                  <a:srgbClr val="C00000"/>
                </a:solidFill>
                <a:latin typeface="Adobe Devanagari"/>
                <a:cs typeface="Adobe Devanagari"/>
              </a:rPr>
              <a:t> </a:t>
            </a:r>
            <a:r>
              <a:rPr sz="13800" spc="-25" dirty="0">
                <a:solidFill>
                  <a:srgbClr val="C00000"/>
                </a:solidFill>
                <a:latin typeface="Adobe Devanagari"/>
                <a:cs typeface="Adobe Devanagari"/>
              </a:rPr>
              <a:t>10</a:t>
            </a:r>
            <a:endParaRPr sz="13800" dirty="0">
              <a:latin typeface="Adobe Devanagari"/>
              <a:cs typeface="Adobe Devanaga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0" y="2549404"/>
            <a:ext cx="12191999" cy="2890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12700" algn="ctr">
              <a:lnSpc>
                <a:spcPct val="100000"/>
              </a:lnSpc>
              <a:spcBef>
                <a:spcPts val="95"/>
              </a:spcBef>
            </a:pPr>
            <a:r>
              <a:rPr sz="9400" b="1" dirty="0">
                <a:solidFill>
                  <a:srgbClr val="2E5496"/>
                </a:solidFill>
                <a:latin typeface="Adobe Devanagari"/>
                <a:cs typeface="Adobe Devanagari"/>
              </a:rPr>
              <a:t>WEBSITES</a:t>
            </a:r>
            <a:r>
              <a:rPr sz="9400" b="1" spc="-405" dirty="0">
                <a:solidFill>
                  <a:srgbClr val="2E5496"/>
                </a:solidFill>
                <a:latin typeface="Adobe Devanagari"/>
                <a:cs typeface="Adobe Devanagari"/>
              </a:rPr>
              <a:t> </a:t>
            </a:r>
            <a:r>
              <a:rPr sz="9400" b="1" spc="-50" dirty="0">
                <a:solidFill>
                  <a:srgbClr val="2E5496"/>
                </a:solidFill>
                <a:latin typeface="Adobe Devanagari"/>
                <a:cs typeface="Adobe Devanagari"/>
              </a:rPr>
              <a:t>&amp; </a:t>
            </a:r>
            <a:endParaRPr lang="en-CA" sz="9400" b="1" spc="-50" dirty="0">
              <a:solidFill>
                <a:srgbClr val="2E5496"/>
              </a:solidFill>
              <a:latin typeface="Adobe Devanagari"/>
              <a:cs typeface="Adobe Devanagari"/>
            </a:endParaRPr>
          </a:p>
          <a:p>
            <a:pPr marL="12700" marR="5080" indent="-12700" algn="ctr">
              <a:lnSpc>
                <a:spcPct val="100000"/>
              </a:lnSpc>
              <a:spcBef>
                <a:spcPts val="95"/>
              </a:spcBef>
            </a:pPr>
            <a:r>
              <a:rPr sz="9400" b="1" dirty="0">
                <a:solidFill>
                  <a:srgbClr val="2E5496"/>
                </a:solidFill>
                <a:latin typeface="Adobe Devanagari"/>
                <a:cs typeface="Adobe Devanagari"/>
              </a:rPr>
              <a:t>SOCIAL</a:t>
            </a:r>
            <a:r>
              <a:rPr sz="9400" b="1" spc="-320" dirty="0">
                <a:solidFill>
                  <a:srgbClr val="2E5496"/>
                </a:solidFill>
                <a:latin typeface="Adobe Devanagari"/>
                <a:cs typeface="Adobe Devanagari"/>
              </a:rPr>
              <a:t> </a:t>
            </a:r>
            <a:r>
              <a:rPr sz="9400" b="1" spc="-10" dirty="0">
                <a:solidFill>
                  <a:srgbClr val="2E5496"/>
                </a:solidFill>
                <a:latin typeface="Adobe Devanagari"/>
                <a:cs typeface="Adobe Devanagari"/>
              </a:rPr>
              <a:t>MEDIA</a:t>
            </a:r>
            <a:endParaRPr sz="9400" dirty="0">
              <a:latin typeface="Adobe Devanagari"/>
              <a:cs typeface="Adobe Devanaga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140CA8-830C-0244-E96E-07BF2D074E4F}"/>
              </a:ext>
            </a:extLst>
          </p:cNvPr>
          <p:cNvSpPr/>
          <p:nvPr/>
        </p:nvSpPr>
        <p:spPr>
          <a:xfrm rot="20346896">
            <a:off x="-81987" y="695140"/>
            <a:ext cx="51860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Due for Review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736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4800" dirty="0"/>
              <a:t>Our</a:t>
            </a:r>
            <a:r>
              <a:rPr sz="4800" spc="-10" dirty="0"/>
              <a:t> Companies</a:t>
            </a:r>
            <a:endParaRPr sz="4800"/>
          </a:p>
          <a:p>
            <a:pPr algn="ctr">
              <a:lnSpc>
                <a:spcPct val="100000"/>
              </a:lnSpc>
            </a:pPr>
            <a:r>
              <a:rPr sz="4800" b="0" spc="-10" dirty="0">
                <a:latin typeface="Adobe Devanagari"/>
                <a:cs typeface="Adobe Devanagari"/>
              </a:rPr>
              <a:t>Websites</a:t>
            </a:r>
            <a:endParaRPr sz="4800">
              <a:latin typeface="Adobe Devanagari"/>
              <a:cs typeface="Adobe Devanaga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61839" y="1411757"/>
            <a:ext cx="2066925" cy="15240"/>
          </a:xfrm>
          <a:custGeom>
            <a:avLst/>
            <a:gdLst/>
            <a:ahLst/>
            <a:cxnLst/>
            <a:rect l="l" t="t" r="r" b="b"/>
            <a:pathLst>
              <a:path w="2066925" h="15240">
                <a:moveTo>
                  <a:pt x="2066543" y="0"/>
                </a:moveTo>
                <a:lnTo>
                  <a:pt x="0" y="0"/>
                </a:lnTo>
                <a:lnTo>
                  <a:pt x="0" y="15239"/>
                </a:lnTo>
                <a:lnTo>
                  <a:pt x="2066543" y="15239"/>
                </a:lnTo>
                <a:lnTo>
                  <a:pt x="20665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60660" y="5242356"/>
            <a:ext cx="29330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sng" spc="-2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2"/>
              </a:rPr>
              <a:t>www.yorkcarecentre.ca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28405" y="5304400"/>
            <a:ext cx="28143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sng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3"/>
              </a:rPr>
              <a:t>www.agingresearch.ca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0604" y="2238755"/>
            <a:ext cx="5716523" cy="289253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14872" y="2223516"/>
            <a:ext cx="5716523" cy="29230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F116EFB-65B3-F3AC-AE30-04FD05AE9FD5}"/>
              </a:ext>
            </a:extLst>
          </p:cNvPr>
          <p:cNvSpPr/>
          <p:nvPr/>
        </p:nvSpPr>
        <p:spPr>
          <a:xfrm rot="20346896">
            <a:off x="-93828" y="734775"/>
            <a:ext cx="426270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Due for Review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736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4800" dirty="0"/>
              <a:t>Our</a:t>
            </a:r>
            <a:r>
              <a:rPr sz="4800" spc="-10" dirty="0"/>
              <a:t> Companies</a:t>
            </a:r>
            <a:endParaRPr sz="4800"/>
          </a:p>
          <a:p>
            <a:pPr algn="ctr">
              <a:lnSpc>
                <a:spcPct val="100000"/>
              </a:lnSpc>
            </a:pPr>
            <a:r>
              <a:rPr sz="4800" b="0" dirty="0">
                <a:latin typeface="Adobe Devanagari"/>
                <a:cs typeface="Adobe Devanagari"/>
              </a:rPr>
              <a:t>Social</a:t>
            </a:r>
            <a:r>
              <a:rPr sz="4800" b="0" spc="-20" dirty="0">
                <a:latin typeface="Adobe Devanagari"/>
                <a:cs typeface="Adobe Devanagari"/>
              </a:rPr>
              <a:t> Media</a:t>
            </a:r>
            <a:endParaRPr sz="4800">
              <a:latin typeface="Adobe Devanagari"/>
              <a:cs typeface="Adobe Devanaga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39690" y="1411757"/>
            <a:ext cx="2910840" cy="15240"/>
          </a:xfrm>
          <a:custGeom>
            <a:avLst/>
            <a:gdLst/>
            <a:ahLst/>
            <a:cxnLst/>
            <a:rect l="l" t="t" r="r" b="b"/>
            <a:pathLst>
              <a:path w="2910840" h="15240">
                <a:moveTo>
                  <a:pt x="2910840" y="0"/>
                </a:moveTo>
                <a:lnTo>
                  <a:pt x="0" y="0"/>
                </a:lnTo>
                <a:lnTo>
                  <a:pt x="0" y="15239"/>
                </a:lnTo>
                <a:lnTo>
                  <a:pt x="2910840" y="15239"/>
                </a:lnTo>
                <a:lnTo>
                  <a:pt x="29108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73889" y="708660"/>
            <a:ext cx="1877567" cy="183794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20199" y="4193736"/>
            <a:ext cx="1584947" cy="156971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35305" y="2634020"/>
            <a:ext cx="39725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7034" marR="5080" indent="-394970" algn="ctr">
              <a:lnSpc>
                <a:spcPct val="100000"/>
              </a:lnSpc>
              <a:spcBef>
                <a:spcPts val="100"/>
              </a:spcBef>
            </a:pPr>
            <a:r>
              <a:rPr sz="2400" spc="-25" dirty="0">
                <a:latin typeface="Calibri"/>
                <a:cs typeface="Calibri"/>
              </a:rPr>
              <a:t>York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Care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Centre: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@YorkCareCtr </a:t>
            </a:r>
            <a:r>
              <a:rPr sz="2400" dirty="0">
                <a:latin typeface="Calibri"/>
                <a:cs typeface="Calibri"/>
              </a:rPr>
              <a:t>CIRA: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@AgingResearchCA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27666" y="2844642"/>
            <a:ext cx="442912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635" marR="5080" indent="-623570">
              <a:lnSpc>
                <a:spcPct val="100000"/>
              </a:lnSpc>
              <a:spcBef>
                <a:spcPts val="100"/>
              </a:spcBef>
            </a:pPr>
            <a:r>
              <a:rPr sz="2400" spc="-25" dirty="0">
                <a:latin typeface="Calibri"/>
                <a:cs typeface="Calibri"/>
              </a:rPr>
              <a:t>York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Care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Centre: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@YorkCareCentre </a:t>
            </a:r>
            <a:r>
              <a:rPr sz="2400" dirty="0">
                <a:latin typeface="Calibri"/>
                <a:cs typeface="Calibri"/>
              </a:rPr>
              <a:t>CIRA: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@AgingResearchCA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527666" y="5943600"/>
            <a:ext cx="442912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4545" marR="5080" indent="-792480">
              <a:lnSpc>
                <a:spcPct val="100000"/>
              </a:lnSpc>
              <a:spcBef>
                <a:spcPts val="100"/>
              </a:spcBef>
            </a:pPr>
            <a:r>
              <a:rPr sz="2400" spc="-25" dirty="0">
                <a:latin typeface="Calibri"/>
                <a:cs typeface="Calibri"/>
              </a:rPr>
              <a:t>York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Care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Centre: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@YorkCareCentre </a:t>
            </a:r>
            <a:r>
              <a:rPr sz="2400" dirty="0">
                <a:latin typeface="Calibri"/>
                <a:cs typeface="Calibri"/>
              </a:rPr>
              <a:t>CIRA: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@AgingResearch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15" name="Picture 14" descr="Logo, icon&#10;&#10;Description automatically generated">
            <a:extLst>
              <a:ext uri="{FF2B5EF4-FFF2-40B4-BE49-F238E27FC236}">
                <a16:creationId xmlns:a16="http://schemas.microsoft.com/office/drawing/2014/main" id="{64EE0FBC-6C6A-DD5A-E024-444ECCDC09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316685" y="3891827"/>
            <a:ext cx="2209800" cy="2209800"/>
          </a:xfrm>
          <a:prstGeom prst="rect">
            <a:avLst/>
          </a:prstGeom>
        </p:spPr>
      </p:pic>
      <p:sp>
        <p:nvSpPr>
          <p:cNvPr id="17" name="object 7">
            <a:extLst>
              <a:ext uri="{FF2B5EF4-FFF2-40B4-BE49-F238E27FC236}">
                <a16:creationId xmlns:a16="http://schemas.microsoft.com/office/drawing/2014/main" id="{BF94109C-F7C9-1B49-86E1-A3A799363038}"/>
              </a:ext>
            </a:extLst>
          </p:cNvPr>
          <p:cNvSpPr txBox="1"/>
          <p:nvPr/>
        </p:nvSpPr>
        <p:spPr>
          <a:xfrm>
            <a:off x="435305" y="6079706"/>
            <a:ext cx="397256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7034" marR="5080" indent="-394970" algn="ctr">
              <a:lnSpc>
                <a:spcPct val="100000"/>
              </a:lnSpc>
              <a:spcBef>
                <a:spcPts val="100"/>
              </a:spcBef>
            </a:pPr>
            <a:r>
              <a:rPr lang="en-CA" sz="2400" spc="-25" dirty="0">
                <a:latin typeface="Calibri"/>
                <a:cs typeface="Calibri"/>
              </a:rPr>
              <a:t>Ask Justine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2052" name="Picture 4" descr="Image result for twitter x">
            <a:extLst>
              <a:ext uri="{FF2B5EF4-FFF2-40B4-BE49-F238E27FC236}">
                <a16:creationId xmlns:a16="http://schemas.microsoft.com/office/drawing/2014/main" id="{9C8CCDC9-8CAF-3A45-317E-5CAA3E771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11" y="570118"/>
            <a:ext cx="31242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95756"/>
            <a:ext cx="12191999" cy="456133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385" y="726188"/>
            <a:ext cx="12191999" cy="2128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3800" b="0" dirty="0">
                <a:solidFill>
                  <a:srgbClr val="C00000"/>
                </a:solidFill>
                <a:latin typeface="Adobe Devanagari"/>
                <a:cs typeface="Adobe Devanagari"/>
              </a:rPr>
              <a:t>Part</a:t>
            </a:r>
            <a:r>
              <a:rPr sz="13800" b="0" spc="10" dirty="0">
                <a:solidFill>
                  <a:srgbClr val="C00000"/>
                </a:solidFill>
                <a:latin typeface="Adobe Devanagari"/>
                <a:cs typeface="Adobe Devanagari"/>
              </a:rPr>
              <a:t> </a:t>
            </a:r>
            <a:r>
              <a:rPr sz="13800" b="0" spc="-25" dirty="0">
                <a:solidFill>
                  <a:srgbClr val="C00000"/>
                </a:solidFill>
                <a:latin typeface="Adobe Devanagari"/>
                <a:cs typeface="Adobe Devanagari"/>
              </a:rPr>
              <a:t>11</a:t>
            </a:r>
            <a:endParaRPr sz="13800" dirty="0">
              <a:latin typeface="Adobe Devanagari"/>
              <a:cs typeface="Adobe Devanaga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0" y="2549404"/>
            <a:ext cx="12167615" cy="2890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indent="12700" algn="ctr">
              <a:lnSpc>
                <a:spcPct val="100000"/>
              </a:lnSpc>
              <a:spcBef>
                <a:spcPts val="95"/>
              </a:spcBef>
            </a:pPr>
            <a:r>
              <a:rPr sz="9400" b="1" spc="-10" dirty="0">
                <a:solidFill>
                  <a:srgbClr val="2E5496"/>
                </a:solidFill>
                <a:latin typeface="Adobe Devanagari"/>
                <a:cs typeface="Adobe Devanagari"/>
              </a:rPr>
              <a:t>PERFORMANCE REPORTING</a:t>
            </a:r>
            <a:endParaRPr sz="9400" dirty="0">
              <a:latin typeface="Adobe Devanagari"/>
              <a:cs typeface="Adobe Devanaga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-123952"/>
            <a:ext cx="12192000" cy="1668202"/>
          </a:xfrm>
          <a:prstGeom prst="rect">
            <a:avLst/>
          </a:prstGeom>
        </p:spPr>
        <p:txBody>
          <a:bodyPr vert="horz" wrap="square" lIns="0" tIns="8488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Performance</a:t>
            </a:r>
            <a:r>
              <a:rPr spc="-35" dirty="0"/>
              <a:t> </a:t>
            </a:r>
            <a:r>
              <a:rPr spc="-10" dirty="0"/>
              <a:t>Reporting</a:t>
            </a:r>
          </a:p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4800" b="0" dirty="0">
                <a:latin typeface="Adobe Devanagari"/>
                <a:cs typeface="Adobe Devanagari"/>
              </a:rPr>
              <a:t>Strategic</a:t>
            </a:r>
            <a:r>
              <a:rPr sz="4800" b="0" spc="-20" dirty="0">
                <a:latin typeface="Adobe Devanagari"/>
                <a:cs typeface="Adobe Devanagari"/>
              </a:rPr>
              <a:t> </a:t>
            </a:r>
            <a:r>
              <a:rPr sz="4800" b="0" spc="-10" dirty="0">
                <a:latin typeface="Adobe Devanagari"/>
                <a:cs typeface="Adobe Devanagari"/>
              </a:rPr>
              <a:t>Scorecard</a:t>
            </a:r>
            <a:endParaRPr sz="4800" dirty="0">
              <a:latin typeface="Adobe Devanagari"/>
              <a:cs typeface="Adobe Devanaga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21886" y="1433121"/>
            <a:ext cx="4346575" cy="15240"/>
          </a:xfrm>
          <a:custGeom>
            <a:avLst/>
            <a:gdLst/>
            <a:ahLst/>
            <a:cxnLst/>
            <a:rect l="l" t="t" r="r" b="b"/>
            <a:pathLst>
              <a:path w="4346575" h="15240">
                <a:moveTo>
                  <a:pt x="4346448" y="0"/>
                </a:moveTo>
                <a:lnTo>
                  <a:pt x="0" y="0"/>
                </a:lnTo>
                <a:lnTo>
                  <a:pt x="0" y="15240"/>
                </a:lnTo>
                <a:lnTo>
                  <a:pt x="4346448" y="15240"/>
                </a:lnTo>
                <a:lnTo>
                  <a:pt x="43464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6694" y="4590760"/>
            <a:ext cx="3219955" cy="13068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96743" y="4808565"/>
            <a:ext cx="2727253" cy="88767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604955" y="4463722"/>
            <a:ext cx="350520" cy="508634"/>
          </a:xfrm>
          <a:custGeom>
            <a:avLst/>
            <a:gdLst/>
            <a:ahLst/>
            <a:cxnLst/>
            <a:rect l="l" t="t" r="r" b="b"/>
            <a:pathLst>
              <a:path w="350520" h="508635">
                <a:moveTo>
                  <a:pt x="350390" y="508259"/>
                </a:moveTo>
                <a:lnTo>
                  <a:pt x="0" y="508259"/>
                </a:lnTo>
                <a:lnTo>
                  <a:pt x="0" y="0"/>
                </a:lnTo>
                <a:lnTo>
                  <a:pt x="350390" y="0"/>
                </a:lnTo>
                <a:lnTo>
                  <a:pt x="350390" y="58847"/>
                </a:lnTo>
                <a:lnTo>
                  <a:pt x="175201" y="58847"/>
                </a:lnTo>
                <a:lnTo>
                  <a:pt x="146970" y="64422"/>
                </a:lnTo>
                <a:lnTo>
                  <a:pt x="123924" y="79625"/>
                </a:lnTo>
                <a:lnTo>
                  <a:pt x="108390" y="102175"/>
                </a:lnTo>
                <a:lnTo>
                  <a:pt x="102695" y="129788"/>
                </a:lnTo>
                <a:lnTo>
                  <a:pt x="108390" y="157369"/>
                </a:lnTo>
                <a:lnTo>
                  <a:pt x="123924" y="179896"/>
                </a:lnTo>
                <a:lnTo>
                  <a:pt x="146970" y="195086"/>
                </a:lnTo>
                <a:lnTo>
                  <a:pt x="175201" y="200657"/>
                </a:lnTo>
                <a:lnTo>
                  <a:pt x="350390" y="200657"/>
                </a:lnTo>
                <a:lnTo>
                  <a:pt x="350390" y="218047"/>
                </a:lnTo>
                <a:lnTo>
                  <a:pt x="31762" y="218047"/>
                </a:lnTo>
                <a:lnTo>
                  <a:pt x="31762" y="255408"/>
                </a:lnTo>
                <a:lnTo>
                  <a:pt x="97479" y="255408"/>
                </a:lnTo>
                <a:lnTo>
                  <a:pt x="102199" y="261637"/>
                </a:lnTo>
                <a:lnTo>
                  <a:pt x="102191" y="388674"/>
                </a:lnTo>
                <a:lnTo>
                  <a:pt x="97467" y="395933"/>
                </a:lnTo>
                <a:lnTo>
                  <a:pt x="31762" y="395933"/>
                </a:lnTo>
                <a:lnTo>
                  <a:pt x="31762" y="432240"/>
                </a:lnTo>
                <a:lnTo>
                  <a:pt x="350390" y="432240"/>
                </a:lnTo>
                <a:lnTo>
                  <a:pt x="350390" y="508259"/>
                </a:lnTo>
                <a:close/>
              </a:path>
              <a:path w="350520" h="508635">
                <a:moveTo>
                  <a:pt x="350390" y="200657"/>
                </a:moveTo>
                <a:lnTo>
                  <a:pt x="175201" y="200657"/>
                </a:lnTo>
                <a:lnTo>
                  <a:pt x="203421" y="195086"/>
                </a:lnTo>
                <a:lnTo>
                  <a:pt x="226468" y="179896"/>
                </a:lnTo>
                <a:lnTo>
                  <a:pt x="242008" y="157369"/>
                </a:lnTo>
                <a:lnTo>
                  <a:pt x="247707" y="129788"/>
                </a:lnTo>
                <a:lnTo>
                  <a:pt x="242008" y="102175"/>
                </a:lnTo>
                <a:lnTo>
                  <a:pt x="226468" y="79625"/>
                </a:lnTo>
                <a:lnTo>
                  <a:pt x="203421" y="64422"/>
                </a:lnTo>
                <a:lnTo>
                  <a:pt x="175201" y="58847"/>
                </a:lnTo>
                <a:lnTo>
                  <a:pt x="350390" y="58847"/>
                </a:lnTo>
                <a:lnTo>
                  <a:pt x="350390" y="200657"/>
                </a:lnTo>
                <a:close/>
              </a:path>
              <a:path w="350520" h="508635">
                <a:moveTo>
                  <a:pt x="175201" y="185315"/>
                </a:moveTo>
                <a:lnTo>
                  <a:pt x="153087" y="180954"/>
                </a:lnTo>
                <a:lnTo>
                  <a:pt x="135030" y="169058"/>
                </a:lnTo>
                <a:lnTo>
                  <a:pt x="122859" y="151409"/>
                </a:lnTo>
                <a:lnTo>
                  <a:pt x="118403" y="129788"/>
                </a:lnTo>
                <a:lnTo>
                  <a:pt x="122865" y="108158"/>
                </a:lnTo>
                <a:lnTo>
                  <a:pt x="135035" y="90488"/>
                </a:lnTo>
                <a:lnTo>
                  <a:pt x="153088" y="78571"/>
                </a:lnTo>
                <a:lnTo>
                  <a:pt x="175201" y="74201"/>
                </a:lnTo>
                <a:lnTo>
                  <a:pt x="197312" y="78571"/>
                </a:lnTo>
                <a:lnTo>
                  <a:pt x="215375" y="90488"/>
                </a:lnTo>
                <a:lnTo>
                  <a:pt x="227556" y="108158"/>
                </a:lnTo>
                <a:lnTo>
                  <a:pt x="232024" y="129788"/>
                </a:lnTo>
                <a:lnTo>
                  <a:pt x="227556" y="151409"/>
                </a:lnTo>
                <a:lnTo>
                  <a:pt x="215375" y="169058"/>
                </a:lnTo>
                <a:lnTo>
                  <a:pt x="197312" y="180954"/>
                </a:lnTo>
                <a:lnTo>
                  <a:pt x="175201" y="185315"/>
                </a:lnTo>
                <a:close/>
              </a:path>
              <a:path w="350520" h="508635">
                <a:moveTo>
                  <a:pt x="350390" y="432240"/>
                </a:moveTo>
                <a:lnTo>
                  <a:pt x="318627" y="432240"/>
                </a:lnTo>
                <a:lnTo>
                  <a:pt x="318627" y="395933"/>
                </a:lnTo>
                <a:lnTo>
                  <a:pt x="253442" y="395933"/>
                </a:lnTo>
                <a:lnTo>
                  <a:pt x="248760" y="388674"/>
                </a:lnTo>
                <a:lnTo>
                  <a:pt x="248769" y="261637"/>
                </a:lnTo>
                <a:lnTo>
                  <a:pt x="253442" y="255408"/>
                </a:lnTo>
                <a:lnTo>
                  <a:pt x="318095" y="255408"/>
                </a:lnTo>
                <a:lnTo>
                  <a:pt x="318095" y="218047"/>
                </a:lnTo>
                <a:lnTo>
                  <a:pt x="350390" y="218047"/>
                </a:lnTo>
                <a:lnTo>
                  <a:pt x="350390" y="432240"/>
                </a:lnTo>
                <a:close/>
              </a:path>
              <a:path w="350520" h="508635">
                <a:moveTo>
                  <a:pt x="305063" y="242405"/>
                </a:moveTo>
                <a:lnTo>
                  <a:pt x="45327" y="242405"/>
                </a:lnTo>
                <a:lnTo>
                  <a:pt x="45327" y="231522"/>
                </a:lnTo>
                <a:lnTo>
                  <a:pt x="305063" y="231522"/>
                </a:lnTo>
                <a:lnTo>
                  <a:pt x="305063" y="242405"/>
                </a:lnTo>
                <a:close/>
              </a:path>
              <a:path w="350520" h="508635">
                <a:moveTo>
                  <a:pt x="256577" y="408391"/>
                </a:moveTo>
                <a:lnTo>
                  <a:pt x="94878" y="408391"/>
                </a:lnTo>
                <a:lnTo>
                  <a:pt x="102978" y="406739"/>
                </a:lnTo>
                <a:lnTo>
                  <a:pt x="109603" y="402221"/>
                </a:lnTo>
                <a:lnTo>
                  <a:pt x="114082" y="395465"/>
                </a:lnTo>
                <a:lnTo>
                  <a:pt x="115727" y="387111"/>
                </a:lnTo>
                <a:lnTo>
                  <a:pt x="115727" y="263151"/>
                </a:lnTo>
                <a:lnTo>
                  <a:pt x="114081" y="255109"/>
                </a:lnTo>
                <a:lnTo>
                  <a:pt x="109599" y="248511"/>
                </a:lnTo>
                <a:lnTo>
                  <a:pt x="102970" y="244046"/>
                </a:lnTo>
                <a:lnTo>
                  <a:pt x="94878" y="242405"/>
                </a:lnTo>
                <a:lnTo>
                  <a:pt x="256577" y="242405"/>
                </a:lnTo>
                <a:lnTo>
                  <a:pt x="248083" y="244048"/>
                </a:lnTo>
                <a:lnTo>
                  <a:pt x="241113" y="248515"/>
                </a:lnTo>
                <a:lnTo>
                  <a:pt x="236400" y="255109"/>
                </a:lnTo>
                <a:lnTo>
                  <a:pt x="234662" y="263151"/>
                </a:lnTo>
                <a:lnTo>
                  <a:pt x="234665" y="387111"/>
                </a:lnTo>
                <a:lnTo>
                  <a:pt x="236403" y="395472"/>
                </a:lnTo>
                <a:lnTo>
                  <a:pt x="241127" y="402227"/>
                </a:lnTo>
                <a:lnTo>
                  <a:pt x="248116" y="406744"/>
                </a:lnTo>
                <a:lnTo>
                  <a:pt x="256577" y="408391"/>
                </a:lnTo>
                <a:close/>
              </a:path>
              <a:path w="350520" h="508635">
                <a:moveTo>
                  <a:pt x="305595" y="419806"/>
                </a:moveTo>
                <a:lnTo>
                  <a:pt x="45327" y="419806"/>
                </a:lnTo>
                <a:lnTo>
                  <a:pt x="45327" y="408391"/>
                </a:lnTo>
                <a:lnTo>
                  <a:pt x="305595" y="408391"/>
                </a:lnTo>
                <a:lnTo>
                  <a:pt x="305595" y="419806"/>
                </a:lnTo>
                <a:close/>
              </a:path>
            </a:pathLst>
          </a:custGeom>
          <a:solidFill>
            <a:srgbClr val="00A09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91500" y="2776728"/>
            <a:ext cx="1438643" cy="45719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289048" y="3201922"/>
            <a:ext cx="2979420" cy="1274445"/>
            <a:chOff x="2289048" y="3201922"/>
            <a:chExt cx="2979420" cy="127444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89048" y="3590544"/>
              <a:ext cx="2004059" cy="88544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293108" y="3243157"/>
              <a:ext cx="927100" cy="791845"/>
            </a:xfrm>
            <a:custGeom>
              <a:avLst/>
              <a:gdLst/>
              <a:ahLst/>
              <a:cxnLst/>
              <a:rect l="l" t="t" r="r" b="b"/>
              <a:pathLst>
                <a:path w="927100" h="791845">
                  <a:moveTo>
                    <a:pt x="0" y="791451"/>
                  </a:moveTo>
                  <a:lnTo>
                    <a:pt x="926731" y="0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185435" y="3201922"/>
              <a:ext cx="83185" cy="78740"/>
            </a:xfrm>
            <a:custGeom>
              <a:avLst/>
              <a:gdLst/>
              <a:ahLst/>
              <a:cxnLst/>
              <a:rect l="l" t="t" r="r" b="b"/>
              <a:pathLst>
                <a:path w="83185" h="78739">
                  <a:moveTo>
                    <a:pt x="82689" y="0"/>
                  </a:moveTo>
                  <a:lnTo>
                    <a:pt x="0" y="20523"/>
                  </a:lnTo>
                  <a:lnTo>
                    <a:pt x="49491" y="78460"/>
                  </a:lnTo>
                  <a:lnTo>
                    <a:pt x="82689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540763" y="3950205"/>
            <a:ext cx="704850" cy="76200"/>
            <a:chOff x="1540763" y="3950205"/>
            <a:chExt cx="704850" cy="76200"/>
          </a:xfrm>
        </p:grpSpPr>
        <p:sp>
          <p:nvSpPr>
            <p:cNvPr id="11" name="object 11"/>
            <p:cNvSpPr/>
            <p:nvPr/>
          </p:nvSpPr>
          <p:spPr>
            <a:xfrm>
              <a:off x="1540763" y="3988307"/>
              <a:ext cx="641350" cy="0"/>
            </a:xfrm>
            <a:custGeom>
              <a:avLst/>
              <a:gdLst/>
              <a:ahLst/>
              <a:cxnLst/>
              <a:rect l="l" t="t" r="r" b="b"/>
              <a:pathLst>
                <a:path w="641350">
                  <a:moveTo>
                    <a:pt x="0" y="0"/>
                  </a:moveTo>
                  <a:lnTo>
                    <a:pt x="640956" y="0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169027" y="395020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0" y="76200"/>
                  </a:lnTo>
                  <a:lnTo>
                    <a:pt x="76200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687703" y="4269672"/>
            <a:ext cx="941069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050" marR="5080" indent="-133985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Electronic Health Record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6655" y="3089148"/>
            <a:ext cx="806195" cy="1825751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428488" y="2334767"/>
            <a:ext cx="1335023" cy="647687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5434048" y="2895861"/>
            <a:ext cx="12788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5941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Social Development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286758" y="4027678"/>
            <a:ext cx="942975" cy="661670"/>
            <a:chOff x="4286758" y="4027678"/>
            <a:chExt cx="942975" cy="661670"/>
          </a:xfrm>
        </p:grpSpPr>
        <p:sp>
          <p:nvSpPr>
            <p:cNvPr id="18" name="object 18"/>
            <p:cNvSpPr/>
            <p:nvPr/>
          </p:nvSpPr>
          <p:spPr>
            <a:xfrm>
              <a:off x="4293108" y="4034028"/>
              <a:ext cx="884555" cy="619125"/>
            </a:xfrm>
            <a:custGeom>
              <a:avLst/>
              <a:gdLst/>
              <a:ahLst/>
              <a:cxnLst/>
              <a:rect l="l" t="t" r="r" b="b"/>
              <a:pathLst>
                <a:path w="884554" h="619125">
                  <a:moveTo>
                    <a:pt x="0" y="0"/>
                  </a:moveTo>
                  <a:lnTo>
                    <a:pt x="883996" y="618883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144847" y="4614413"/>
              <a:ext cx="84455" cy="74930"/>
            </a:xfrm>
            <a:custGeom>
              <a:avLst/>
              <a:gdLst/>
              <a:ahLst/>
              <a:cxnLst/>
              <a:rect l="l" t="t" r="r" b="b"/>
              <a:pathLst>
                <a:path w="84454" h="74929">
                  <a:moveTo>
                    <a:pt x="43700" y="0"/>
                  </a:moveTo>
                  <a:lnTo>
                    <a:pt x="0" y="62420"/>
                  </a:lnTo>
                  <a:lnTo>
                    <a:pt x="84264" y="74917"/>
                  </a:lnTo>
                  <a:lnTo>
                    <a:pt x="43700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5490972" y="4034028"/>
            <a:ext cx="1088390" cy="1376680"/>
            <a:chOff x="5490972" y="4034028"/>
            <a:chExt cx="1088390" cy="1376680"/>
          </a:xfrm>
        </p:grpSpPr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99176" y="4352544"/>
              <a:ext cx="903731" cy="105765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90972" y="4034028"/>
              <a:ext cx="1088135" cy="306324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6757161" y="3089150"/>
            <a:ext cx="1249045" cy="1632585"/>
            <a:chOff x="6757161" y="3089150"/>
            <a:chExt cx="1249045" cy="1632585"/>
          </a:xfrm>
        </p:grpSpPr>
        <p:sp>
          <p:nvSpPr>
            <p:cNvPr id="24" name="object 24"/>
            <p:cNvSpPr/>
            <p:nvPr/>
          </p:nvSpPr>
          <p:spPr>
            <a:xfrm>
              <a:off x="6763511" y="4683252"/>
              <a:ext cx="641350" cy="0"/>
            </a:xfrm>
            <a:custGeom>
              <a:avLst/>
              <a:gdLst/>
              <a:ahLst/>
              <a:cxnLst/>
              <a:rect l="l" t="t" r="r" b="b"/>
              <a:pathLst>
                <a:path w="641350">
                  <a:moveTo>
                    <a:pt x="0" y="0"/>
                  </a:moveTo>
                  <a:lnTo>
                    <a:pt x="640956" y="0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391775" y="46451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0" y="76199"/>
                  </a:lnTo>
                  <a:lnTo>
                    <a:pt x="76200" y="380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763511" y="3139222"/>
              <a:ext cx="1203960" cy="1543685"/>
            </a:xfrm>
            <a:custGeom>
              <a:avLst/>
              <a:gdLst/>
              <a:ahLst/>
              <a:cxnLst/>
              <a:rect l="l" t="t" r="r" b="b"/>
              <a:pathLst>
                <a:path w="1203959" h="1543685">
                  <a:moveTo>
                    <a:pt x="0" y="1543075"/>
                  </a:moveTo>
                  <a:lnTo>
                    <a:pt x="1203528" y="0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929190" y="3089150"/>
              <a:ext cx="77470" cy="83820"/>
            </a:xfrm>
            <a:custGeom>
              <a:avLst/>
              <a:gdLst/>
              <a:ahLst/>
              <a:cxnLst/>
              <a:rect l="l" t="t" r="r" b="b"/>
              <a:pathLst>
                <a:path w="77470" h="83819">
                  <a:moveTo>
                    <a:pt x="76898" y="0"/>
                  </a:moveTo>
                  <a:lnTo>
                    <a:pt x="0" y="36652"/>
                  </a:lnTo>
                  <a:lnTo>
                    <a:pt x="60083" y="83515"/>
                  </a:lnTo>
                  <a:lnTo>
                    <a:pt x="76898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9264399" y="5131308"/>
            <a:ext cx="76200" cy="555625"/>
            <a:chOff x="9264399" y="5131308"/>
            <a:chExt cx="76200" cy="555625"/>
          </a:xfrm>
        </p:grpSpPr>
        <p:sp>
          <p:nvSpPr>
            <p:cNvPr id="29" name="object 29"/>
            <p:cNvSpPr/>
            <p:nvPr/>
          </p:nvSpPr>
          <p:spPr>
            <a:xfrm>
              <a:off x="9302495" y="5131308"/>
              <a:ext cx="0" cy="492125"/>
            </a:xfrm>
            <a:custGeom>
              <a:avLst/>
              <a:gdLst/>
              <a:ahLst/>
              <a:cxnLst/>
              <a:rect l="l" t="t" r="r" b="b"/>
              <a:pathLst>
                <a:path h="492125">
                  <a:moveTo>
                    <a:pt x="0" y="0"/>
                  </a:moveTo>
                  <a:lnTo>
                    <a:pt x="0" y="491731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264399" y="561034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38100" y="76199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8209312" y="5827307"/>
            <a:ext cx="24714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sng" spc="-2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10"/>
              </a:rPr>
              <a:t>www.yourhealthsystem.ca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55435" y="4992556"/>
            <a:ext cx="8477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384" marR="5080" indent="-2032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YCC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Care </a:t>
            </a:r>
            <a:r>
              <a:rPr sz="1800" spc="-10" dirty="0">
                <a:latin typeface="Calibri"/>
                <a:cs typeface="Calibri"/>
              </a:rPr>
              <a:t>Provider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876800" y="5460500"/>
            <a:ext cx="2285997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2540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YCC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Resident Assessment </a:t>
            </a:r>
            <a:r>
              <a:rPr sz="1800" dirty="0">
                <a:latin typeface="Calibri"/>
                <a:cs typeface="Calibri"/>
              </a:rPr>
              <a:t>Instrument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(RAI) Coordinator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802635" y="2157916"/>
            <a:ext cx="181038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A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consortium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of </a:t>
            </a:r>
            <a:r>
              <a:rPr sz="1800" dirty="0">
                <a:latin typeface="Calibri"/>
                <a:cs typeface="Calibri"/>
              </a:rPr>
              <a:t>US/Canadian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LTCs </a:t>
            </a:r>
            <a:r>
              <a:rPr sz="1800" dirty="0">
                <a:latin typeface="Calibri"/>
                <a:cs typeface="Calibri"/>
              </a:rPr>
              <a:t>that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drill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down </a:t>
            </a:r>
            <a:r>
              <a:rPr sz="1800" spc="-20" dirty="0">
                <a:latin typeface="Calibri"/>
                <a:cs typeface="Calibri"/>
              </a:rPr>
              <a:t>into </a:t>
            </a:r>
            <a:r>
              <a:rPr sz="1800" dirty="0">
                <a:latin typeface="Calibri"/>
                <a:cs typeface="Calibri"/>
              </a:rPr>
              <a:t>problematic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areas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mutual </a:t>
            </a:r>
            <a:r>
              <a:rPr sz="1800" spc="-10" dirty="0">
                <a:latin typeface="Calibri"/>
                <a:cs typeface="Calibri"/>
              </a:rPr>
              <a:t>concern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0" y="96182"/>
            <a:ext cx="12344399" cy="1597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0340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Performance</a:t>
            </a:r>
            <a:r>
              <a:rPr spc="-35" dirty="0"/>
              <a:t> </a:t>
            </a:r>
            <a:r>
              <a:rPr spc="-10" dirty="0"/>
              <a:t>Reporting</a:t>
            </a:r>
          </a:p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sz="4800" b="0" dirty="0">
                <a:latin typeface="Adobe Devanagari"/>
                <a:cs typeface="Adobe Devanagari"/>
              </a:rPr>
              <a:t>Clinical</a:t>
            </a:r>
            <a:r>
              <a:rPr sz="4800" b="0" spc="-25" dirty="0">
                <a:latin typeface="Adobe Devanagari"/>
                <a:cs typeface="Adobe Devanagari"/>
              </a:rPr>
              <a:t> </a:t>
            </a:r>
            <a:r>
              <a:rPr sz="4800" b="0" dirty="0">
                <a:latin typeface="Adobe Devanagari"/>
                <a:cs typeface="Adobe Devanagari"/>
              </a:rPr>
              <a:t>Reporting</a:t>
            </a:r>
            <a:r>
              <a:rPr sz="4800" b="0" spc="-30" dirty="0">
                <a:latin typeface="Adobe Devanagari"/>
                <a:cs typeface="Adobe Devanagari"/>
              </a:rPr>
              <a:t> </a:t>
            </a:r>
            <a:r>
              <a:rPr sz="4800" b="0" spc="-10" dirty="0">
                <a:latin typeface="Adobe Devanagari"/>
                <a:cs typeface="Adobe Devanagari"/>
              </a:rPr>
              <a:t>Overview</a:t>
            </a:r>
            <a:endParaRPr sz="4800" dirty="0">
              <a:latin typeface="Adobe Devanagari"/>
              <a:cs typeface="Adobe Devanaga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854223" y="1581066"/>
            <a:ext cx="6483350" cy="15240"/>
          </a:xfrm>
          <a:custGeom>
            <a:avLst/>
            <a:gdLst/>
            <a:ahLst/>
            <a:cxnLst/>
            <a:rect l="l" t="t" r="r" b="b"/>
            <a:pathLst>
              <a:path w="6483350" h="15240">
                <a:moveTo>
                  <a:pt x="6483096" y="0"/>
                </a:moveTo>
                <a:lnTo>
                  <a:pt x="0" y="0"/>
                </a:lnTo>
                <a:lnTo>
                  <a:pt x="0" y="15240"/>
                </a:lnTo>
                <a:lnTo>
                  <a:pt x="6483096" y="15240"/>
                </a:lnTo>
                <a:lnTo>
                  <a:pt x="64830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" name="object 3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31647" y="2493264"/>
            <a:ext cx="1696212" cy="477011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976627" y="3340608"/>
            <a:ext cx="1696212" cy="477012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4916" y="382583"/>
            <a:ext cx="480060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Performance</a:t>
            </a:r>
            <a:r>
              <a:rPr spc="-35" dirty="0"/>
              <a:t> </a:t>
            </a:r>
            <a:r>
              <a:rPr spc="-10" dirty="0"/>
              <a:t>Reporting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-37006" y="3388248"/>
            <a:ext cx="464820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Adobe Devanagari"/>
                <a:cs typeface="Adobe Devanagari"/>
              </a:rPr>
              <a:t>Key</a:t>
            </a:r>
            <a:r>
              <a:rPr sz="4800" spc="-45" dirty="0">
                <a:latin typeface="Adobe Devanagari"/>
                <a:cs typeface="Adobe Devanagari"/>
              </a:rPr>
              <a:t> </a:t>
            </a:r>
            <a:r>
              <a:rPr sz="4800" dirty="0">
                <a:latin typeface="Adobe Devanagari"/>
                <a:cs typeface="Adobe Devanagari"/>
              </a:rPr>
              <a:t>Performance</a:t>
            </a:r>
            <a:r>
              <a:rPr lang="en-CA" sz="4800" dirty="0">
                <a:latin typeface="Adobe Devanagari"/>
                <a:cs typeface="Adobe Devanagari"/>
              </a:rPr>
              <a:t> Indicators</a:t>
            </a:r>
            <a:endParaRPr sz="4800" dirty="0">
              <a:latin typeface="Adobe Devanagari"/>
              <a:cs typeface="Adobe Devanagari"/>
            </a:endParaRPr>
          </a:p>
        </p:txBody>
      </p:sp>
      <p:sp>
        <p:nvSpPr>
          <p:cNvPr id="22" name="object 22"/>
          <p:cNvSpPr/>
          <p:nvPr/>
        </p:nvSpPr>
        <p:spPr>
          <a:xfrm flipV="1">
            <a:off x="539051" y="2057400"/>
            <a:ext cx="3722498" cy="45719"/>
          </a:xfrm>
          <a:custGeom>
            <a:avLst/>
            <a:gdLst/>
            <a:ahLst/>
            <a:cxnLst/>
            <a:rect l="l" t="t" r="r" b="b"/>
            <a:pathLst>
              <a:path w="11101070" h="15240">
                <a:moveTo>
                  <a:pt x="11100816" y="0"/>
                </a:moveTo>
                <a:lnTo>
                  <a:pt x="0" y="0"/>
                </a:lnTo>
                <a:lnTo>
                  <a:pt x="0" y="15240"/>
                </a:lnTo>
                <a:lnTo>
                  <a:pt x="11100816" y="15240"/>
                </a:lnTo>
                <a:lnTo>
                  <a:pt x="111008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B8F3CDB-CBB8-569D-AB6E-B1A08FE0D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568" y="223390"/>
            <a:ext cx="7573432" cy="641122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0" y="790868"/>
            <a:ext cx="12191999" cy="2128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3800" dirty="0">
                <a:solidFill>
                  <a:srgbClr val="C00000"/>
                </a:solidFill>
                <a:latin typeface="Adobe Devanagari"/>
                <a:cs typeface="Adobe Devanagari"/>
              </a:rPr>
              <a:t>Part</a:t>
            </a:r>
            <a:r>
              <a:rPr sz="13800" spc="10" dirty="0">
                <a:solidFill>
                  <a:srgbClr val="C00000"/>
                </a:solidFill>
                <a:latin typeface="Adobe Devanagari"/>
                <a:cs typeface="Adobe Devanagari"/>
              </a:rPr>
              <a:t> </a:t>
            </a:r>
            <a:r>
              <a:rPr sz="13800" spc="-25" dirty="0">
                <a:solidFill>
                  <a:srgbClr val="C00000"/>
                </a:solidFill>
                <a:latin typeface="Adobe Devanagari"/>
                <a:cs typeface="Adobe Devanagari"/>
              </a:rPr>
              <a:t>12</a:t>
            </a:r>
            <a:endParaRPr sz="13800" dirty="0">
              <a:latin typeface="Adobe Devanagari"/>
              <a:cs typeface="Adobe Devanaga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-76200" y="2549404"/>
            <a:ext cx="12268199" cy="290528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86740" marR="5080" indent="-574675" algn="ctr">
              <a:lnSpc>
                <a:spcPct val="100000"/>
              </a:lnSpc>
              <a:spcBef>
                <a:spcPts val="95"/>
              </a:spcBef>
            </a:pPr>
            <a:r>
              <a:rPr sz="9400" b="1" dirty="0">
                <a:solidFill>
                  <a:srgbClr val="2E5496"/>
                </a:solidFill>
                <a:latin typeface="Adobe Devanagari"/>
                <a:cs typeface="Adobe Devanagari"/>
              </a:rPr>
              <a:t>THE</a:t>
            </a:r>
            <a:r>
              <a:rPr sz="9400" b="1" spc="-114" dirty="0">
                <a:solidFill>
                  <a:srgbClr val="2E5496"/>
                </a:solidFill>
                <a:latin typeface="Adobe Devanagari"/>
                <a:cs typeface="Adobe Devanagari"/>
              </a:rPr>
              <a:t> </a:t>
            </a:r>
            <a:r>
              <a:rPr sz="9400" b="1" dirty="0">
                <a:solidFill>
                  <a:srgbClr val="2E5496"/>
                </a:solidFill>
                <a:latin typeface="Adobe Devanagari"/>
                <a:cs typeface="Adobe Devanagari"/>
              </a:rPr>
              <a:t>NB</a:t>
            </a:r>
            <a:r>
              <a:rPr sz="9400" b="1" spc="-130" dirty="0">
                <a:solidFill>
                  <a:srgbClr val="2E5496"/>
                </a:solidFill>
                <a:latin typeface="Adobe Devanagari"/>
                <a:cs typeface="Adobe Devanagari"/>
              </a:rPr>
              <a:t> </a:t>
            </a:r>
            <a:r>
              <a:rPr sz="9400" b="1" spc="-65" dirty="0">
                <a:solidFill>
                  <a:srgbClr val="2E5496"/>
                </a:solidFill>
                <a:latin typeface="Adobe Devanagari"/>
                <a:cs typeface="Adobe Devanagari"/>
              </a:rPr>
              <a:t>LONG-</a:t>
            </a:r>
            <a:r>
              <a:rPr sz="9400" b="1" spc="-20" dirty="0">
                <a:solidFill>
                  <a:srgbClr val="2E5496"/>
                </a:solidFill>
                <a:latin typeface="Adobe Devanagari"/>
                <a:cs typeface="Adobe Devanagari"/>
              </a:rPr>
              <a:t>TERM </a:t>
            </a:r>
            <a:r>
              <a:rPr sz="9400" b="1" dirty="0">
                <a:solidFill>
                  <a:srgbClr val="2E5496"/>
                </a:solidFill>
                <a:latin typeface="Adobe Devanagari"/>
                <a:cs typeface="Adobe Devanagari"/>
              </a:rPr>
              <a:t>CARE</a:t>
            </a:r>
            <a:r>
              <a:rPr sz="9400" b="1" spc="-215" dirty="0">
                <a:solidFill>
                  <a:srgbClr val="2E5496"/>
                </a:solidFill>
                <a:latin typeface="Adobe Devanagari"/>
                <a:cs typeface="Adobe Devanagari"/>
              </a:rPr>
              <a:t> </a:t>
            </a:r>
            <a:r>
              <a:rPr sz="9400" b="1" spc="-10" dirty="0">
                <a:solidFill>
                  <a:srgbClr val="2E5496"/>
                </a:solidFill>
                <a:latin typeface="Adobe Devanagari"/>
                <a:cs typeface="Adobe Devanagari"/>
              </a:rPr>
              <a:t>LANDSCAPE</a:t>
            </a:r>
            <a:endParaRPr sz="9400" dirty="0">
              <a:latin typeface="Adobe Devanagari"/>
              <a:cs typeface="Adobe Devanaga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6244" y="-123952"/>
            <a:ext cx="11859511" cy="1670271"/>
          </a:xfrm>
          <a:prstGeom prst="rect">
            <a:avLst/>
          </a:prstGeom>
        </p:spPr>
        <p:txBody>
          <a:bodyPr vert="horz" wrap="square" lIns="0" tIns="86938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The</a:t>
            </a:r>
            <a:r>
              <a:rPr spc="-15" dirty="0"/>
              <a:t> </a:t>
            </a:r>
            <a:r>
              <a:rPr dirty="0"/>
              <a:t>NB</a:t>
            </a:r>
            <a:r>
              <a:rPr spc="10" dirty="0"/>
              <a:t> </a:t>
            </a:r>
            <a:r>
              <a:rPr spc="-10" dirty="0"/>
              <a:t>Long-</a:t>
            </a:r>
            <a:r>
              <a:rPr dirty="0"/>
              <a:t>Term</a:t>
            </a:r>
            <a:r>
              <a:rPr spc="5" dirty="0"/>
              <a:t> </a:t>
            </a:r>
            <a:r>
              <a:rPr dirty="0"/>
              <a:t>Care</a:t>
            </a:r>
            <a:r>
              <a:rPr spc="-5" dirty="0"/>
              <a:t> </a:t>
            </a:r>
            <a:r>
              <a:rPr spc="-10" dirty="0"/>
              <a:t>Landscape</a:t>
            </a:r>
          </a:p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lang="en-CA" sz="4800" b="0" dirty="0"/>
              <a:t>Provincial Regulation</a:t>
            </a:r>
            <a:endParaRPr sz="4800" dirty="0">
              <a:latin typeface="Adobe Devanagari"/>
              <a:cs typeface="Adobe Devanaga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06119" y="1435169"/>
            <a:ext cx="9779635" cy="15240"/>
          </a:xfrm>
          <a:custGeom>
            <a:avLst/>
            <a:gdLst/>
            <a:ahLst/>
            <a:cxnLst/>
            <a:rect l="l" t="t" r="r" b="b"/>
            <a:pathLst>
              <a:path w="9779635" h="15240">
                <a:moveTo>
                  <a:pt x="9779508" y="0"/>
                </a:moveTo>
                <a:lnTo>
                  <a:pt x="0" y="0"/>
                </a:lnTo>
                <a:lnTo>
                  <a:pt x="0" y="15240"/>
                </a:lnTo>
                <a:lnTo>
                  <a:pt x="9779508" y="15240"/>
                </a:lnTo>
                <a:lnTo>
                  <a:pt x="97795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17197D-667B-386A-BF32-2BB2D0585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752600"/>
            <a:ext cx="5054600" cy="40860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38141A-615F-67E1-44C6-00491CBCAB5C}"/>
              </a:ext>
            </a:extLst>
          </p:cNvPr>
          <p:cNvSpPr txBox="1"/>
          <p:nvPr/>
        </p:nvSpPr>
        <p:spPr>
          <a:xfrm>
            <a:off x="6132807" y="2375843"/>
            <a:ext cx="5715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LEGISLATION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Nursing Home 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400" dirty="0"/>
          </a:p>
          <a:p>
            <a:r>
              <a:rPr lang="en-CA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85-187 General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400" dirty="0"/>
          </a:p>
          <a:p>
            <a:r>
              <a:rPr lang="en-CA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DEPT. OF SOCIAL DEVELOPMENT</a:t>
            </a:r>
          </a:p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en-CA" sz="2400" dirty="0"/>
              <a:t>Adult Community Resources.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338204"/>
            <a:ext cx="4147164" cy="494537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6938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The</a:t>
            </a:r>
            <a:r>
              <a:rPr spc="-15" dirty="0"/>
              <a:t> </a:t>
            </a:r>
            <a:r>
              <a:rPr dirty="0"/>
              <a:t>NB</a:t>
            </a:r>
            <a:r>
              <a:rPr spc="10" dirty="0"/>
              <a:t> </a:t>
            </a:r>
            <a:r>
              <a:rPr spc="-10" dirty="0"/>
              <a:t>Long-</a:t>
            </a:r>
            <a:r>
              <a:rPr dirty="0"/>
              <a:t>Term</a:t>
            </a:r>
            <a:r>
              <a:rPr spc="5" dirty="0"/>
              <a:t> </a:t>
            </a:r>
            <a:r>
              <a:rPr dirty="0"/>
              <a:t>Care</a:t>
            </a:r>
            <a:r>
              <a:rPr spc="-5" dirty="0"/>
              <a:t> </a:t>
            </a:r>
            <a:r>
              <a:rPr spc="-10" dirty="0"/>
              <a:t>Landscape</a:t>
            </a:r>
          </a:p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4800" b="0" dirty="0">
                <a:latin typeface="Adobe Devanagari"/>
                <a:cs typeface="Adobe Devanagari"/>
              </a:rPr>
              <a:t>Nursing</a:t>
            </a:r>
            <a:r>
              <a:rPr sz="4800" b="0" spc="-45" dirty="0">
                <a:latin typeface="Adobe Devanagari"/>
                <a:cs typeface="Adobe Devanagari"/>
              </a:rPr>
              <a:t> </a:t>
            </a:r>
            <a:r>
              <a:rPr sz="4800" b="0" dirty="0">
                <a:latin typeface="Adobe Devanagari"/>
                <a:cs typeface="Adobe Devanagari"/>
              </a:rPr>
              <a:t>Home</a:t>
            </a:r>
            <a:r>
              <a:rPr sz="4800" b="0" spc="-15" dirty="0">
                <a:latin typeface="Adobe Devanagari"/>
                <a:cs typeface="Adobe Devanagari"/>
              </a:rPr>
              <a:t> </a:t>
            </a:r>
            <a:r>
              <a:rPr sz="4800" b="0" dirty="0">
                <a:latin typeface="Adobe Devanagari"/>
                <a:cs typeface="Adobe Devanagari"/>
              </a:rPr>
              <a:t>Services: Standards </a:t>
            </a:r>
            <a:r>
              <a:rPr sz="4800" b="0" spc="-10" dirty="0">
                <a:latin typeface="Adobe Devanagari"/>
                <a:cs typeface="Adobe Devanagari"/>
              </a:rPr>
              <a:t>Manual</a:t>
            </a:r>
            <a:endParaRPr sz="4800">
              <a:latin typeface="Adobe Devanagari"/>
              <a:cs typeface="Adobe Devanaga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06119" y="1435169"/>
            <a:ext cx="9779635" cy="15240"/>
          </a:xfrm>
          <a:custGeom>
            <a:avLst/>
            <a:gdLst/>
            <a:ahLst/>
            <a:cxnLst/>
            <a:rect l="l" t="t" r="r" b="b"/>
            <a:pathLst>
              <a:path w="9779635" h="15240">
                <a:moveTo>
                  <a:pt x="9779508" y="0"/>
                </a:moveTo>
                <a:lnTo>
                  <a:pt x="0" y="0"/>
                </a:lnTo>
                <a:lnTo>
                  <a:pt x="0" y="15240"/>
                </a:lnTo>
                <a:lnTo>
                  <a:pt x="9779508" y="15240"/>
                </a:lnTo>
                <a:lnTo>
                  <a:pt x="97795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AF8B2D-EC29-E58A-B848-6FADDBE10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742063"/>
            <a:ext cx="5916517" cy="454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61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627887" y="2084832"/>
            <a:ext cx="3975100" cy="767080"/>
            <a:chOff x="627887" y="2084832"/>
            <a:chExt cx="3975100" cy="7670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7887" y="2084832"/>
              <a:ext cx="3884675" cy="6949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50008" y="2104644"/>
              <a:ext cx="2252471" cy="74675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81227" y="2100072"/>
            <a:ext cx="3778250" cy="588645"/>
          </a:xfrm>
          <a:prstGeom prst="rect">
            <a:avLst/>
          </a:prstGeom>
          <a:solidFill>
            <a:srgbClr val="DBDBDB"/>
          </a:solidFill>
        </p:spPr>
        <p:txBody>
          <a:bodyPr vert="horz" wrap="square" lIns="0" tIns="90805" rIns="0" bIns="0" rtlCol="0">
            <a:spAutoFit/>
          </a:bodyPr>
          <a:lstStyle/>
          <a:p>
            <a:pPr marL="1904364">
              <a:lnSpc>
                <a:spcPct val="100000"/>
              </a:lnSpc>
              <a:spcBef>
                <a:spcPts val="715"/>
              </a:spcBef>
            </a:pPr>
            <a:r>
              <a:rPr sz="2400" b="1" dirty="0">
                <a:latin typeface="Calibri"/>
                <a:cs typeface="Calibri"/>
              </a:rPr>
              <a:t>Primary</a:t>
            </a:r>
            <a:r>
              <a:rPr sz="2400" b="1" spc="-25" dirty="0">
                <a:latin typeface="Calibri"/>
                <a:cs typeface="Calibri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Focus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431791" y="2084832"/>
            <a:ext cx="7260590" cy="774700"/>
            <a:chOff x="4431791" y="2084832"/>
            <a:chExt cx="7260590" cy="77470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09515" y="2084832"/>
              <a:ext cx="7182611" cy="71170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31791" y="2112264"/>
              <a:ext cx="1868423" cy="74675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562855" y="2100072"/>
            <a:ext cx="7076440" cy="605155"/>
          </a:xfrm>
          <a:prstGeom prst="rect">
            <a:avLst/>
          </a:prstGeom>
          <a:solidFill>
            <a:srgbClr val="800080"/>
          </a:solidFill>
        </p:spPr>
        <p:txBody>
          <a:bodyPr vert="horz" wrap="square" lIns="0" tIns="99695" rIns="0" bIns="0" rtlCol="0">
            <a:spAutoFit/>
          </a:bodyPr>
          <a:lstStyle/>
          <a:p>
            <a:pPr marL="377825" indent="-287020">
              <a:lnSpc>
                <a:spcPct val="100000"/>
              </a:lnSpc>
              <a:spcBef>
                <a:spcPts val="785"/>
              </a:spcBef>
              <a:buFont typeface="Arial"/>
              <a:buChar char="•"/>
              <a:tabLst>
                <a:tab pos="377825" algn="l"/>
                <a:tab pos="378460" algn="l"/>
              </a:tabLst>
            </a:pP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Research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30936" y="2772155"/>
            <a:ext cx="3962400" cy="845819"/>
            <a:chOff x="630936" y="2772155"/>
            <a:chExt cx="3962400" cy="845819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0936" y="2772155"/>
              <a:ext cx="3870959" cy="84581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57043" y="2868167"/>
              <a:ext cx="2336291" cy="746759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684276" y="2787395"/>
            <a:ext cx="3764279" cy="739140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167005" rIns="0" bIns="0" rtlCol="0">
            <a:spAutoFit/>
          </a:bodyPr>
          <a:lstStyle/>
          <a:p>
            <a:pPr marL="1809114">
              <a:lnSpc>
                <a:spcPct val="100000"/>
              </a:lnSpc>
              <a:spcBef>
                <a:spcPts val="1315"/>
              </a:spcBef>
            </a:pPr>
            <a:r>
              <a:rPr sz="2400" b="1" dirty="0">
                <a:latin typeface="Calibri"/>
                <a:cs typeface="Calibri"/>
              </a:rPr>
              <a:t>Annual</a:t>
            </a:r>
            <a:r>
              <a:rPr sz="2400" b="1" spc="-2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Budget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431791" y="2775204"/>
            <a:ext cx="7260590" cy="845819"/>
            <a:chOff x="4431791" y="2775204"/>
            <a:chExt cx="7260590" cy="845819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09515" y="2775204"/>
              <a:ext cx="7182611" cy="84581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31791" y="2869692"/>
              <a:ext cx="3660647" cy="746759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4562855" y="2790444"/>
            <a:ext cx="7076440" cy="537327"/>
          </a:xfrm>
          <a:prstGeom prst="rect">
            <a:avLst/>
          </a:prstGeom>
          <a:solidFill>
            <a:srgbClr val="990099"/>
          </a:solidFill>
        </p:spPr>
        <p:txBody>
          <a:bodyPr vert="horz" wrap="square" lIns="0" tIns="166370" rIns="0" bIns="0" rtlCol="0">
            <a:spAutoFit/>
          </a:bodyPr>
          <a:lstStyle/>
          <a:p>
            <a:pPr marL="377825" indent="-287020">
              <a:lnSpc>
                <a:spcPct val="100000"/>
              </a:lnSpc>
              <a:spcBef>
                <a:spcPts val="1310"/>
              </a:spcBef>
              <a:buFont typeface="Arial"/>
              <a:buChar char="•"/>
              <a:tabLst>
                <a:tab pos="377825" algn="l"/>
                <a:tab pos="378460" algn="l"/>
              </a:tabLst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$</a:t>
            </a:r>
            <a:r>
              <a:rPr lang="en-CA" sz="2400" dirty="0">
                <a:solidFill>
                  <a:srgbClr val="FFFFFF"/>
                </a:solidFill>
                <a:latin typeface="Calibri"/>
                <a:cs typeface="Calibri"/>
              </a:rPr>
              <a:t>670,350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lang="en-CA" sz="2400" dirty="0">
                <a:solidFill>
                  <a:srgbClr val="FFFFFF"/>
                </a:solidFill>
                <a:latin typeface="Calibri"/>
                <a:cs typeface="Calibri"/>
              </a:rPr>
              <a:t>current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47700" y="3605784"/>
            <a:ext cx="3956685" cy="845819"/>
            <a:chOff x="647700" y="3605784"/>
            <a:chExt cx="3956685" cy="845819"/>
          </a:xfrm>
        </p:grpSpPr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7700" y="3605784"/>
              <a:ext cx="3864863" cy="84581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27404" y="3701796"/>
              <a:ext cx="3276599" cy="746759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701040" y="3621023"/>
            <a:ext cx="3758565" cy="739140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167005" rIns="0" bIns="0" rtlCol="0">
            <a:spAutoFit/>
          </a:bodyPr>
          <a:lstStyle/>
          <a:p>
            <a:pPr marL="862330">
              <a:lnSpc>
                <a:spcPct val="100000"/>
              </a:lnSpc>
              <a:spcBef>
                <a:spcPts val="1315"/>
              </a:spcBef>
            </a:pPr>
            <a:r>
              <a:rPr sz="2400" b="1" dirty="0">
                <a:latin typeface="Calibri"/>
                <a:cs typeface="Calibri"/>
              </a:rPr>
              <a:t>Number</a:t>
            </a:r>
            <a:r>
              <a:rPr sz="2400" b="1" spc="-2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of</a:t>
            </a:r>
            <a:r>
              <a:rPr sz="2400" b="1" spc="-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Employees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431792" y="4436364"/>
            <a:ext cx="7260590" cy="757555"/>
            <a:chOff x="4431792" y="4436364"/>
            <a:chExt cx="7260590" cy="757555"/>
          </a:xfrm>
        </p:grpSpPr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509515" y="4436364"/>
              <a:ext cx="7182611" cy="67513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431792" y="4447032"/>
              <a:ext cx="1414271" cy="74675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562855" y="4451603"/>
              <a:ext cx="7076440" cy="568960"/>
            </a:xfrm>
            <a:custGeom>
              <a:avLst/>
              <a:gdLst/>
              <a:ahLst/>
              <a:cxnLst/>
              <a:rect l="l" t="t" r="r" b="b"/>
              <a:pathLst>
                <a:path w="7076440" h="568960">
                  <a:moveTo>
                    <a:pt x="7075932" y="0"/>
                  </a:moveTo>
                  <a:lnTo>
                    <a:pt x="0" y="0"/>
                  </a:lnTo>
                  <a:lnTo>
                    <a:pt x="0" y="568452"/>
                  </a:lnTo>
                  <a:lnTo>
                    <a:pt x="7075932" y="568452"/>
                  </a:lnTo>
                  <a:lnTo>
                    <a:pt x="7075932" y="0"/>
                  </a:lnTo>
                  <a:close/>
                </a:path>
              </a:pathLst>
            </a:custGeom>
            <a:solidFill>
              <a:srgbClr val="FF66C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4641857" y="4520900"/>
            <a:ext cx="9804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400" spc="-20" dirty="0">
                <a:latin typeface="Calibri"/>
                <a:cs typeface="Calibri"/>
              </a:rPr>
              <a:t>None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647700" y="4436364"/>
            <a:ext cx="3956685" cy="756285"/>
            <a:chOff x="647700" y="4436364"/>
            <a:chExt cx="3956685" cy="756285"/>
          </a:xfrm>
        </p:grpSpPr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47700" y="4436364"/>
              <a:ext cx="3864863" cy="67513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92351" y="4445508"/>
              <a:ext cx="3311651" cy="746759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701040" y="4451603"/>
            <a:ext cx="3758565" cy="568960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81280" rIns="0" bIns="0" rtlCol="0">
            <a:spAutoFit/>
          </a:bodyPr>
          <a:lstStyle/>
          <a:p>
            <a:pPr marL="827405">
              <a:lnSpc>
                <a:spcPct val="100000"/>
              </a:lnSpc>
              <a:spcBef>
                <a:spcPts val="640"/>
              </a:spcBef>
            </a:pPr>
            <a:r>
              <a:rPr sz="2400" b="1" dirty="0">
                <a:latin typeface="Calibri"/>
                <a:cs typeface="Calibri"/>
              </a:rPr>
              <a:t>Number</a:t>
            </a:r>
            <a:r>
              <a:rPr sz="2400" b="1" spc="-2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of</a:t>
            </a:r>
            <a:r>
              <a:rPr sz="2400" b="1" spc="-10" dirty="0">
                <a:latin typeface="Calibri"/>
                <a:cs typeface="Calibri"/>
              </a:rPr>
              <a:t> Beds/Units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4431791" y="3518915"/>
            <a:ext cx="7260590" cy="1112520"/>
            <a:chOff x="4431791" y="3518915"/>
            <a:chExt cx="7260590" cy="1112520"/>
          </a:xfrm>
        </p:grpSpPr>
        <p:pic>
          <p:nvPicPr>
            <p:cNvPr id="33" name="object 3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09515" y="3605783"/>
              <a:ext cx="7182611" cy="84581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431791" y="3518915"/>
              <a:ext cx="3378707" cy="1112519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4562855" y="3621023"/>
            <a:ext cx="7076440" cy="718145"/>
          </a:xfrm>
          <a:prstGeom prst="rect">
            <a:avLst/>
          </a:prstGeom>
          <a:solidFill>
            <a:srgbClr val="CC0099"/>
          </a:solidFill>
        </p:spPr>
        <p:txBody>
          <a:bodyPr vert="horz" wrap="square" lIns="0" tIns="0" rIns="0" bIns="0" rtlCol="0">
            <a:spAutoFit/>
          </a:bodyPr>
          <a:lstStyle/>
          <a:p>
            <a:pPr marL="377825" indent="-287020">
              <a:lnSpc>
                <a:spcPts val="2755"/>
              </a:lnSpc>
              <a:buFont typeface="Arial"/>
              <a:buChar char="•"/>
              <a:tabLst>
                <a:tab pos="377825" algn="l"/>
                <a:tab pos="378460" algn="l"/>
              </a:tabLst>
            </a:pPr>
            <a:r>
              <a:rPr lang="en-CA" sz="2400" spc="-20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CIRA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employees</a:t>
            </a:r>
            <a:endParaRPr lang="en-CA" sz="2400" spc="-1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377825" indent="-287020">
              <a:lnSpc>
                <a:spcPts val="2755"/>
              </a:lnSpc>
              <a:buFont typeface="Arial"/>
              <a:buChar char="•"/>
              <a:tabLst>
                <a:tab pos="377825" algn="l"/>
                <a:tab pos="378460" algn="l"/>
              </a:tabLst>
            </a:pPr>
            <a:endParaRPr lang="en-CA" sz="2400" spc="-1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4431792" y="5041391"/>
            <a:ext cx="7315200" cy="1816735"/>
            <a:chOff x="4431792" y="5041391"/>
            <a:chExt cx="7315200" cy="1816735"/>
          </a:xfrm>
        </p:grpSpPr>
        <p:pic>
          <p:nvPicPr>
            <p:cNvPr id="37" name="object 3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509515" y="5097779"/>
              <a:ext cx="7182611" cy="163829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431792" y="5041391"/>
              <a:ext cx="7315199" cy="1816608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4562855" y="5113019"/>
              <a:ext cx="7076440" cy="1531620"/>
            </a:xfrm>
            <a:custGeom>
              <a:avLst/>
              <a:gdLst/>
              <a:ahLst/>
              <a:cxnLst/>
              <a:rect l="l" t="t" r="r" b="b"/>
              <a:pathLst>
                <a:path w="7076440" h="1531620">
                  <a:moveTo>
                    <a:pt x="7075932" y="0"/>
                  </a:moveTo>
                  <a:lnTo>
                    <a:pt x="0" y="0"/>
                  </a:lnTo>
                  <a:lnTo>
                    <a:pt x="0" y="1531619"/>
                  </a:lnTo>
                  <a:lnTo>
                    <a:pt x="7075932" y="1531619"/>
                  </a:lnTo>
                  <a:lnTo>
                    <a:pt x="7075932" y="0"/>
                  </a:lnTo>
                  <a:close/>
                </a:path>
              </a:pathLst>
            </a:custGeom>
            <a:solidFill>
              <a:srgbClr val="FF99C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4562855" y="5113020"/>
            <a:ext cx="7076440" cy="15316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377825" indent="-287020">
              <a:lnSpc>
                <a:spcPct val="100000"/>
              </a:lnSpc>
              <a:spcBef>
                <a:spcPts val="115"/>
              </a:spcBef>
              <a:buFont typeface="Arial"/>
              <a:buChar char="•"/>
              <a:tabLst>
                <a:tab pos="377825" algn="l"/>
                <a:tab pos="378460" algn="l"/>
              </a:tabLst>
            </a:pPr>
            <a:r>
              <a:rPr sz="2400" dirty="0">
                <a:latin typeface="Calibri"/>
                <a:cs typeface="Calibri"/>
              </a:rPr>
              <a:t>Healthy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Seniors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Pilot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Project</a:t>
            </a:r>
            <a:endParaRPr sz="2400" dirty="0">
              <a:latin typeface="Calibri"/>
              <a:cs typeface="Calibri"/>
            </a:endParaRPr>
          </a:p>
          <a:p>
            <a:pPr marL="377825" indent="-287020">
              <a:lnSpc>
                <a:spcPct val="100000"/>
              </a:lnSpc>
              <a:buFont typeface="Arial"/>
              <a:buChar char="•"/>
              <a:tabLst>
                <a:tab pos="377825" algn="l"/>
                <a:tab pos="378460" algn="l"/>
              </a:tabLst>
            </a:pPr>
            <a:r>
              <a:rPr sz="2400" dirty="0">
                <a:latin typeface="Calibri"/>
                <a:cs typeface="Calibri"/>
              </a:rPr>
              <a:t>Centre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for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Aging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Brain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Health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Institute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(CABHI)</a:t>
            </a:r>
            <a:endParaRPr sz="2400" dirty="0">
              <a:latin typeface="Calibri"/>
              <a:cs typeface="Calibri"/>
            </a:endParaRPr>
          </a:p>
          <a:p>
            <a:pPr marL="377825" indent="-287020">
              <a:lnSpc>
                <a:spcPct val="100000"/>
              </a:lnSpc>
              <a:buFont typeface="Arial"/>
              <a:buChar char="•"/>
              <a:tabLst>
                <a:tab pos="377825" algn="l"/>
                <a:tab pos="378460" algn="l"/>
              </a:tabLst>
            </a:pPr>
            <a:r>
              <a:rPr sz="2400" dirty="0">
                <a:latin typeface="Calibri"/>
                <a:cs typeface="Calibri"/>
              </a:rPr>
              <a:t>New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Brunswick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Health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Research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Foundation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(NBHRF)</a:t>
            </a:r>
            <a:endParaRPr sz="2400" dirty="0">
              <a:latin typeface="Calibri"/>
              <a:cs typeface="Calibri"/>
            </a:endParaRPr>
          </a:p>
          <a:p>
            <a:pPr marL="377825" indent="-287020">
              <a:lnSpc>
                <a:spcPct val="100000"/>
              </a:lnSpc>
              <a:buFont typeface="Arial"/>
              <a:buChar char="•"/>
              <a:tabLst>
                <a:tab pos="377825" algn="l"/>
                <a:tab pos="378460" algn="l"/>
              </a:tabLst>
            </a:pPr>
            <a:r>
              <a:rPr sz="2400" dirty="0">
                <a:latin typeface="Calibri"/>
                <a:cs typeface="Calibri"/>
              </a:rPr>
              <a:t>New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Brunswick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Innovation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Fund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647700" y="5097779"/>
            <a:ext cx="3956685" cy="1638300"/>
            <a:chOff x="647700" y="5097779"/>
            <a:chExt cx="3956685" cy="1638300"/>
          </a:xfrm>
        </p:grpSpPr>
        <p:pic>
          <p:nvPicPr>
            <p:cNvPr id="42" name="object 4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47700" y="5097779"/>
              <a:ext cx="3864863" cy="163829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33043" y="5590031"/>
              <a:ext cx="3870959" cy="746759"/>
            </a:xfrm>
            <a:prstGeom prst="rect">
              <a:avLst/>
            </a:prstGeom>
          </p:spPr>
        </p:pic>
      </p:grpSp>
      <p:sp>
        <p:nvSpPr>
          <p:cNvPr id="44" name="object 44"/>
          <p:cNvSpPr txBox="1"/>
          <p:nvPr/>
        </p:nvSpPr>
        <p:spPr>
          <a:xfrm>
            <a:off x="701040" y="5113020"/>
            <a:ext cx="3758565" cy="1531620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400" dirty="0">
              <a:latin typeface="Times New Roman"/>
              <a:cs typeface="Times New Roman"/>
            </a:endParaRPr>
          </a:p>
          <a:p>
            <a:pPr marL="267970">
              <a:lnSpc>
                <a:spcPct val="100000"/>
              </a:lnSpc>
              <a:spcBef>
                <a:spcPts val="1675"/>
              </a:spcBef>
            </a:pPr>
            <a:r>
              <a:rPr sz="2400" b="1" dirty="0">
                <a:latin typeface="Calibri"/>
                <a:cs typeface="Calibri"/>
              </a:rPr>
              <a:t>Primary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Revenue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Source(s)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45" name="object 4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632522" y="317755"/>
            <a:ext cx="2563366" cy="1289303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4068" y="1860804"/>
            <a:ext cx="5559551" cy="489356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172200" y="1603042"/>
            <a:ext cx="5767481" cy="5121915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281940" indent="-269875">
              <a:lnSpc>
                <a:spcPct val="100000"/>
              </a:lnSpc>
              <a:spcBef>
                <a:spcPts val="1300"/>
              </a:spcBef>
              <a:buFont typeface="Arial"/>
              <a:buChar char="•"/>
              <a:tabLst>
                <a:tab pos="282575" algn="l"/>
              </a:tabLst>
            </a:pPr>
            <a:r>
              <a:rPr sz="2800" dirty="0">
                <a:latin typeface="Calibri"/>
                <a:cs typeface="Calibri"/>
              </a:rPr>
              <a:t>71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85" dirty="0">
                <a:latin typeface="Calibri"/>
                <a:cs typeface="Calibri"/>
              </a:rPr>
              <a:t>LTC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Facilities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–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8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Regions.</a:t>
            </a:r>
            <a:endParaRPr sz="2800" dirty="0">
              <a:latin typeface="Calibri"/>
              <a:cs typeface="Calibri"/>
            </a:endParaRPr>
          </a:p>
          <a:p>
            <a:pPr marL="281940" indent="-26987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282575" algn="l"/>
              </a:tabLst>
            </a:pPr>
            <a:r>
              <a:rPr sz="2800" dirty="0">
                <a:latin typeface="Calibri"/>
                <a:cs typeface="Calibri"/>
              </a:rPr>
              <a:t>82%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(99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beds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or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less).</a:t>
            </a:r>
            <a:endParaRPr sz="2800" dirty="0">
              <a:latin typeface="Calibri"/>
              <a:cs typeface="Calibri"/>
            </a:endParaRPr>
          </a:p>
          <a:p>
            <a:pPr marL="281940" indent="-26987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282575" algn="l"/>
              </a:tabLst>
            </a:pPr>
            <a:r>
              <a:rPr sz="2800" dirty="0">
                <a:latin typeface="Calibri"/>
                <a:cs typeface="Calibri"/>
              </a:rPr>
              <a:t>15%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(100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200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beds).</a:t>
            </a:r>
            <a:endParaRPr sz="2800" dirty="0">
              <a:latin typeface="Calibri"/>
              <a:cs typeface="Calibri"/>
            </a:endParaRPr>
          </a:p>
          <a:p>
            <a:pPr marL="281940" indent="-26987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282575" algn="l"/>
              </a:tabLst>
            </a:pPr>
            <a:r>
              <a:rPr sz="2800" dirty="0">
                <a:latin typeface="Calibri"/>
                <a:cs typeface="Calibri"/>
              </a:rPr>
              <a:t>3%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(200+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beds).</a:t>
            </a:r>
            <a:endParaRPr sz="2800" dirty="0">
              <a:latin typeface="Calibri"/>
              <a:cs typeface="Calibri"/>
            </a:endParaRPr>
          </a:p>
          <a:p>
            <a:pPr marL="282575" marR="5080" indent="-27051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282575" algn="l"/>
              </a:tabLst>
            </a:pPr>
            <a:r>
              <a:rPr sz="2800" dirty="0">
                <a:latin typeface="Calibri"/>
                <a:cs typeface="Calibri"/>
              </a:rPr>
              <a:t>88%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private,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not-</a:t>
            </a:r>
            <a:r>
              <a:rPr sz="2800" dirty="0">
                <a:latin typeface="Calibri"/>
                <a:cs typeface="Calibri"/>
              </a:rPr>
              <a:t>for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profit</a:t>
            </a:r>
            <a:endParaRPr lang="en-CA" sz="2800" spc="-70" dirty="0">
              <a:latin typeface="Calibri"/>
              <a:cs typeface="Calibri"/>
            </a:endParaRPr>
          </a:p>
          <a:p>
            <a:pPr marL="282575" marR="5080" indent="-27051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282575" algn="l"/>
              </a:tabLst>
            </a:pPr>
            <a:r>
              <a:rPr sz="2800" dirty="0">
                <a:latin typeface="Calibri"/>
                <a:cs typeface="Calibri"/>
              </a:rPr>
              <a:t>12%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private,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for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profit.</a:t>
            </a:r>
            <a:endParaRPr sz="2800" dirty="0">
              <a:latin typeface="Calibri"/>
              <a:cs typeface="Calibri"/>
            </a:endParaRPr>
          </a:p>
          <a:p>
            <a:pPr marL="281940" marR="219075" indent="-26987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282575" algn="l"/>
              </a:tabLst>
            </a:pPr>
            <a:r>
              <a:rPr sz="2800" dirty="0">
                <a:latin typeface="Calibri"/>
                <a:cs typeface="Calibri"/>
              </a:rPr>
              <a:t>Only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NB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are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100%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LTC </a:t>
            </a:r>
            <a:r>
              <a:rPr sz="2800" spc="-10" dirty="0">
                <a:latin typeface="Calibri"/>
                <a:cs typeface="Calibri"/>
              </a:rPr>
              <a:t>facilities</a:t>
            </a:r>
            <a:r>
              <a:rPr sz="2800" spc="-10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privately</a:t>
            </a:r>
            <a:r>
              <a:rPr sz="2800" spc="-114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owned.</a:t>
            </a:r>
            <a:endParaRPr sz="2800" dirty="0">
              <a:latin typeface="Calibri"/>
              <a:cs typeface="Calibri"/>
            </a:endParaRPr>
          </a:p>
          <a:p>
            <a:pPr marL="281940" indent="-26987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282575" algn="l"/>
              </a:tabLst>
            </a:pPr>
            <a:r>
              <a:rPr lang="en-CA" sz="2800" dirty="0">
                <a:latin typeface="Calibri"/>
                <a:cs typeface="Calibri"/>
              </a:rPr>
              <a:t>Approximately 4900-5000 beds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-100219"/>
            <a:ext cx="121920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The</a:t>
            </a:r>
            <a:r>
              <a:rPr spc="-15" dirty="0"/>
              <a:t> </a:t>
            </a:r>
            <a:r>
              <a:rPr dirty="0"/>
              <a:t>NB</a:t>
            </a:r>
            <a:r>
              <a:rPr spc="10" dirty="0"/>
              <a:t> </a:t>
            </a:r>
            <a:r>
              <a:rPr spc="-10" dirty="0"/>
              <a:t>Long-</a:t>
            </a:r>
            <a:r>
              <a:rPr dirty="0"/>
              <a:t>Term</a:t>
            </a:r>
            <a:r>
              <a:rPr spc="5" dirty="0"/>
              <a:t> </a:t>
            </a:r>
            <a:r>
              <a:rPr dirty="0"/>
              <a:t>Care</a:t>
            </a:r>
            <a:r>
              <a:rPr spc="-5" dirty="0"/>
              <a:t> </a:t>
            </a:r>
            <a:r>
              <a:rPr spc="-10" dirty="0"/>
              <a:t>Landscape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0" y="739504"/>
            <a:ext cx="121920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latin typeface="Adobe Devanagari"/>
                <a:cs typeface="Adobe Devanagari"/>
              </a:rPr>
              <a:t>The</a:t>
            </a:r>
            <a:r>
              <a:rPr sz="4400" spc="-35" dirty="0">
                <a:latin typeface="Adobe Devanagari"/>
                <a:cs typeface="Adobe Devanagari"/>
              </a:rPr>
              <a:t> </a:t>
            </a:r>
            <a:r>
              <a:rPr sz="4400" dirty="0">
                <a:latin typeface="Adobe Devanagari"/>
                <a:cs typeface="Adobe Devanagari"/>
              </a:rPr>
              <a:t>Breakdown</a:t>
            </a:r>
            <a:r>
              <a:rPr sz="4400" spc="10" dirty="0">
                <a:latin typeface="Adobe Devanagari"/>
                <a:cs typeface="Adobe Devanagari"/>
              </a:rPr>
              <a:t> </a:t>
            </a:r>
            <a:r>
              <a:rPr sz="4400" dirty="0">
                <a:latin typeface="Adobe Devanagari"/>
                <a:cs typeface="Adobe Devanagari"/>
              </a:rPr>
              <a:t>of</a:t>
            </a:r>
            <a:r>
              <a:rPr sz="4400" spc="-10" dirty="0">
                <a:latin typeface="Adobe Devanagari"/>
                <a:cs typeface="Adobe Devanagari"/>
              </a:rPr>
              <a:t> </a:t>
            </a:r>
            <a:r>
              <a:rPr sz="4400" dirty="0">
                <a:latin typeface="Adobe Devanagari"/>
                <a:cs typeface="Adobe Devanagari"/>
              </a:rPr>
              <a:t>New</a:t>
            </a:r>
            <a:r>
              <a:rPr sz="4400" spc="-5" dirty="0">
                <a:latin typeface="Adobe Devanagari"/>
                <a:cs typeface="Adobe Devanagari"/>
              </a:rPr>
              <a:t> </a:t>
            </a:r>
            <a:r>
              <a:rPr sz="4400" dirty="0">
                <a:latin typeface="Adobe Devanagari"/>
                <a:cs typeface="Adobe Devanagari"/>
              </a:rPr>
              <a:t>Brunswick</a:t>
            </a:r>
            <a:r>
              <a:rPr sz="4400" spc="-10" dirty="0">
                <a:latin typeface="Adobe Devanagari"/>
                <a:cs typeface="Adobe Devanagari"/>
              </a:rPr>
              <a:t> </a:t>
            </a:r>
            <a:r>
              <a:rPr sz="4400" dirty="0">
                <a:latin typeface="Adobe Devanagari"/>
                <a:cs typeface="Adobe Devanagari"/>
              </a:rPr>
              <a:t>Nursing</a:t>
            </a:r>
            <a:r>
              <a:rPr sz="4400" spc="-30" dirty="0">
                <a:latin typeface="Adobe Devanagari"/>
                <a:cs typeface="Adobe Devanagari"/>
              </a:rPr>
              <a:t> </a:t>
            </a:r>
            <a:r>
              <a:rPr sz="4400" spc="-10" dirty="0">
                <a:latin typeface="Adobe Devanagari"/>
                <a:cs typeface="Adobe Devanagari"/>
              </a:rPr>
              <a:t>Homes</a:t>
            </a:r>
            <a:endParaRPr sz="4400" dirty="0">
              <a:latin typeface="Adobe Devanagari"/>
              <a:cs typeface="Adobe Devanaga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0602" y="1384664"/>
            <a:ext cx="11689080" cy="15240"/>
          </a:xfrm>
          <a:custGeom>
            <a:avLst/>
            <a:gdLst/>
            <a:ahLst/>
            <a:cxnLst/>
            <a:rect l="l" t="t" r="r" b="b"/>
            <a:pathLst>
              <a:path w="11689080" h="15240">
                <a:moveTo>
                  <a:pt x="11689080" y="0"/>
                </a:moveTo>
                <a:lnTo>
                  <a:pt x="0" y="0"/>
                </a:lnTo>
                <a:lnTo>
                  <a:pt x="0" y="15240"/>
                </a:lnTo>
                <a:lnTo>
                  <a:pt x="11689080" y="15240"/>
                </a:lnTo>
                <a:lnTo>
                  <a:pt x="116890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64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The</a:t>
            </a:r>
            <a:r>
              <a:rPr spc="-15" dirty="0"/>
              <a:t> </a:t>
            </a:r>
            <a:r>
              <a:rPr dirty="0"/>
              <a:t>NB</a:t>
            </a:r>
            <a:r>
              <a:rPr spc="10" dirty="0"/>
              <a:t> </a:t>
            </a:r>
            <a:r>
              <a:rPr spc="-10" dirty="0"/>
              <a:t>Long-</a:t>
            </a:r>
            <a:r>
              <a:rPr dirty="0"/>
              <a:t>Term</a:t>
            </a:r>
            <a:r>
              <a:rPr spc="5" dirty="0"/>
              <a:t> </a:t>
            </a:r>
            <a:r>
              <a:rPr dirty="0"/>
              <a:t>Care</a:t>
            </a:r>
            <a:r>
              <a:rPr spc="-5" dirty="0"/>
              <a:t> </a:t>
            </a:r>
            <a:r>
              <a:rPr spc="-10" dirty="0"/>
              <a:t>Landscape</a:t>
            </a:r>
          </a:p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4800" b="0" dirty="0">
                <a:latin typeface="Adobe Devanagari"/>
                <a:cs typeface="Adobe Devanagari"/>
              </a:rPr>
              <a:t>New</a:t>
            </a:r>
            <a:r>
              <a:rPr sz="4800" b="0" spc="-15" dirty="0">
                <a:latin typeface="Adobe Devanagari"/>
                <a:cs typeface="Adobe Devanagari"/>
              </a:rPr>
              <a:t> </a:t>
            </a:r>
            <a:r>
              <a:rPr sz="4800" b="0" dirty="0">
                <a:latin typeface="Adobe Devanagari"/>
                <a:cs typeface="Adobe Devanagari"/>
              </a:rPr>
              <a:t>Brunswick</a:t>
            </a:r>
            <a:r>
              <a:rPr sz="4800" b="0" spc="-5" dirty="0">
                <a:latin typeface="Adobe Devanagari"/>
                <a:cs typeface="Adobe Devanagari"/>
              </a:rPr>
              <a:t> </a:t>
            </a:r>
            <a:r>
              <a:rPr sz="4800" b="0" dirty="0">
                <a:latin typeface="Adobe Devanagari"/>
                <a:cs typeface="Adobe Devanagari"/>
              </a:rPr>
              <a:t>Compared to</a:t>
            </a:r>
            <a:r>
              <a:rPr sz="4800" b="0" spc="-25" dirty="0">
                <a:latin typeface="Adobe Devanagari"/>
                <a:cs typeface="Adobe Devanagari"/>
              </a:rPr>
              <a:t> </a:t>
            </a:r>
            <a:r>
              <a:rPr sz="4800" b="0" dirty="0">
                <a:latin typeface="Adobe Devanagari"/>
                <a:cs typeface="Adobe Devanagari"/>
              </a:rPr>
              <a:t>Other </a:t>
            </a:r>
            <a:r>
              <a:rPr sz="4800" b="0" spc="-10" dirty="0">
                <a:latin typeface="Adobe Devanagari"/>
                <a:cs typeface="Adobe Devanagari"/>
              </a:rPr>
              <a:t>Provinces</a:t>
            </a:r>
            <a:endParaRPr sz="4800">
              <a:latin typeface="Adobe Devanagari"/>
              <a:cs typeface="Adobe Devanaga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08385" y="1519881"/>
            <a:ext cx="10575290" cy="15240"/>
          </a:xfrm>
          <a:custGeom>
            <a:avLst/>
            <a:gdLst/>
            <a:ahLst/>
            <a:cxnLst/>
            <a:rect l="l" t="t" r="r" b="b"/>
            <a:pathLst>
              <a:path w="10575290" h="15240">
                <a:moveTo>
                  <a:pt x="10575036" y="0"/>
                </a:moveTo>
                <a:lnTo>
                  <a:pt x="0" y="0"/>
                </a:lnTo>
                <a:lnTo>
                  <a:pt x="0" y="15240"/>
                </a:lnTo>
                <a:lnTo>
                  <a:pt x="10575036" y="15240"/>
                </a:lnTo>
                <a:lnTo>
                  <a:pt x="105750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120" y="1988820"/>
            <a:ext cx="11563778" cy="450037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26752" y="2305811"/>
            <a:ext cx="941831" cy="85496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853684" y="1918716"/>
            <a:ext cx="5794375" cy="4932045"/>
            <a:chOff x="5853684" y="1918716"/>
            <a:chExt cx="5794375" cy="493204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9400" y="1918716"/>
              <a:ext cx="2586227" cy="12603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53684" y="2400300"/>
              <a:ext cx="2017775" cy="16687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30996" y="2089404"/>
              <a:ext cx="1540762" cy="126034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94904" y="2656331"/>
              <a:ext cx="2535934" cy="195071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43928" y="2865120"/>
              <a:ext cx="2689859" cy="325678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124188" y="3479292"/>
              <a:ext cx="2523743" cy="261365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95972" y="4690872"/>
              <a:ext cx="2813303" cy="215950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029700" y="5622035"/>
              <a:ext cx="745235" cy="34747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936736" y="5804915"/>
              <a:ext cx="934211" cy="347471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9021109" y="5651126"/>
            <a:ext cx="7499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271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Region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50" dirty="0">
                <a:latin typeface="Calibri"/>
                <a:cs typeface="Calibri"/>
              </a:rPr>
              <a:t>2 </a:t>
            </a:r>
            <a:r>
              <a:rPr sz="1200" dirty="0">
                <a:latin typeface="Calibri"/>
                <a:cs typeface="Calibri"/>
              </a:rPr>
              <a:t>(Saint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John)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7839455" y="4261104"/>
            <a:ext cx="1021080" cy="530860"/>
            <a:chOff x="7839455" y="4261104"/>
            <a:chExt cx="1021080" cy="530860"/>
          </a:xfrm>
        </p:grpSpPr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976615" y="4261104"/>
              <a:ext cx="745234" cy="34747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839455" y="4443983"/>
              <a:ext cx="1021079" cy="347471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7924808" y="4290100"/>
            <a:ext cx="8369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716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Region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50" dirty="0">
                <a:latin typeface="Calibri"/>
                <a:cs typeface="Calibri"/>
              </a:rPr>
              <a:t>3 </a:t>
            </a:r>
            <a:r>
              <a:rPr sz="1200" spc="-10" dirty="0">
                <a:latin typeface="Calibri"/>
                <a:cs typeface="Calibri"/>
              </a:rPr>
              <a:t>(Fredericton)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669023" y="2572511"/>
            <a:ext cx="1087120" cy="530860"/>
            <a:chOff x="6669023" y="2572511"/>
            <a:chExt cx="1087120" cy="530860"/>
          </a:xfrm>
        </p:grpSpPr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839711" y="2572511"/>
              <a:ext cx="745235" cy="34747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669023" y="2755391"/>
              <a:ext cx="1086611" cy="347471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6754136" y="2601244"/>
            <a:ext cx="9017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701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Region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50" dirty="0">
                <a:latin typeface="Calibri"/>
                <a:cs typeface="Calibri"/>
              </a:rPr>
              <a:t>4 </a:t>
            </a:r>
            <a:r>
              <a:rPr sz="1200" spc="-10" dirty="0">
                <a:latin typeface="Calibri"/>
                <a:cs typeface="Calibri"/>
              </a:rPr>
              <a:t>(Edmundston)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7716011" y="2183892"/>
            <a:ext cx="1054735" cy="530860"/>
            <a:chOff x="7716011" y="2183892"/>
            <a:chExt cx="1054735" cy="530860"/>
          </a:xfrm>
        </p:grpSpPr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869935" y="2183892"/>
              <a:ext cx="745235" cy="34747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716011" y="2366771"/>
              <a:ext cx="1054595" cy="347471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7800275" y="2212949"/>
            <a:ext cx="8705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5367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Region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50" dirty="0">
                <a:latin typeface="Calibri"/>
                <a:cs typeface="Calibri"/>
              </a:rPr>
              <a:t>5 </a:t>
            </a:r>
            <a:r>
              <a:rPr sz="1200" spc="-10" dirty="0">
                <a:latin typeface="Calibri"/>
                <a:cs typeface="Calibri"/>
              </a:rPr>
              <a:t>(Restigouche)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8799576" y="3115055"/>
            <a:ext cx="928369" cy="530860"/>
            <a:chOff x="8799576" y="3115055"/>
            <a:chExt cx="928369" cy="530860"/>
          </a:xfrm>
        </p:grpSpPr>
        <p:pic>
          <p:nvPicPr>
            <p:cNvPr id="27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889492" y="3115055"/>
              <a:ext cx="745234" cy="34747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799576" y="3297935"/>
              <a:ext cx="928115" cy="347471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8884483" y="3143690"/>
            <a:ext cx="7442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9535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Region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50" dirty="0">
                <a:latin typeface="Calibri"/>
                <a:cs typeface="Calibri"/>
              </a:rPr>
              <a:t>7 </a:t>
            </a:r>
            <a:r>
              <a:rPr sz="1200" spc="-10" dirty="0">
                <a:latin typeface="Calibri"/>
                <a:cs typeface="Calibri"/>
              </a:rPr>
              <a:t>(Miramichi)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9189719" y="2432304"/>
            <a:ext cx="782320" cy="530860"/>
            <a:chOff x="9189719" y="2432304"/>
            <a:chExt cx="782320" cy="530860"/>
          </a:xfrm>
        </p:grpSpPr>
        <p:pic>
          <p:nvPicPr>
            <p:cNvPr id="31" name="object 3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208007" y="2432304"/>
              <a:ext cx="745234" cy="34747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189719" y="2615184"/>
              <a:ext cx="781811" cy="347471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9273870" y="2461459"/>
            <a:ext cx="5981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77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Region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50" dirty="0">
                <a:latin typeface="Calibri"/>
                <a:cs typeface="Calibri"/>
              </a:rPr>
              <a:t>6 </a:t>
            </a:r>
            <a:r>
              <a:rPr sz="1200" spc="-10" dirty="0">
                <a:latin typeface="Calibri"/>
                <a:cs typeface="Calibri"/>
              </a:rPr>
              <a:t>(Chaleur)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10357103" y="2281428"/>
            <a:ext cx="1426845" cy="530860"/>
            <a:chOff x="10357103" y="2281428"/>
            <a:chExt cx="1426845" cy="530860"/>
          </a:xfrm>
        </p:grpSpPr>
        <p:pic>
          <p:nvPicPr>
            <p:cNvPr id="35" name="object 3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357103" y="2281428"/>
              <a:ext cx="745234" cy="34747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357103" y="2464307"/>
              <a:ext cx="1426463" cy="347471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10442330" y="2310033"/>
            <a:ext cx="12420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Region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50" dirty="0">
                <a:latin typeface="Calibri"/>
                <a:cs typeface="Calibri"/>
              </a:rPr>
              <a:t>8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(Acadian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Peninsula)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9822180" y="4195571"/>
            <a:ext cx="870585" cy="530860"/>
            <a:chOff x="9822180" y="4195571"/>
            <a:chExt cx="870585" cy="530860"/>
          </a:xfrm>
        </p:grpSpPr>
        <p:pic>
          <p:nvPicPr>
            <p:cNvPr id="39" name="object 3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883140" y="4195571"/>
              <a:ext cx="745235" cy="347471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822180" y="4378451"/>
              <a:ext cx="870203" cy="347471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9906930" y="4223273"/>
            <a:ext cx="6870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096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Region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50" dirty="0">
                <a:latin typeface="Calibri"/>
                <a:cs typeface="Calibri"/>
              </a:rPr>
              <a:t>1 </a:t>
            </a:r>
            <a:r>
              <a:rPr sz="1200" spc="-10" dirty="0">
                <a:latin typeface="Calibri"/>
                <a:cs typeface="Calibri"/>
              </a:rPr>
              <a:t>(Moncton)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title"/>
          </p:nvPr>
        </p:nvSpPr>
        <p:spPr>
          <a:xfrm>
            <a:off x="0" y="-100219"/>
            <a:ext cx="12192000" cy="1597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The</a:t>
            </a:r>
            <a:r>
              <a:rPr spc="-15" dirty="0"/>
              <a:t> </a:t>
            </a:r>
            <a:r>
              <a:rPr dirty="0"/>
              <a:t>NB</a:t>
            </a:r>
            <a:r>
              <a:rPr spc="10" dirty="0"/>
              <a:t> </a:t>
            </a:r>
            <a:r>
              <a:rPr spc="-10" dirty="0"/>
              <a:t>Long-</a:t>
            </a:r>
            <a:r>
              <a:rPr dirty="0"/>
              <a:t>Term</a:t>
            </a:r>
            <a:r>
              <a:rPr spc="5" dirty="0"/>
              <a:t> </a:t>
            </a:r>
            <a:r>
              <a:rPr dirty="0"/>
              <a:t>Care</a:t>
            </a:r>
            <a:r>
              <a:rPr spc="-5" dirty="0"/>
              <a:t> </a:t>
            </a:r>
            <a:r>
              <a:rPr spc="-10" dirty="0"/>
              <a:t>Landscape</a:t>
            </a:r>
          </a:p>
          <a:p>
            <a:pPr marL="635" algn="ctr">
              <a:lnSpc>
                <a:spcPct val="100000"/>
              </a:lnSpc>
              <a:spcBef>
                <a:spcPts val="130"/>
              </a:spcBef>
            </a:pPr>
            <a:r>
              <a:rPr sz="4800" b="0" dirty="0">
                <a:latin typeface="Adobe Devanagari"/>
                <a:cs typeface="Adobe Devanagari"/>
              </a:rPr>
              <a:t>Region</a:t>
            </a:r>
            <a:r>
              <a:rPr sz="4800" b="0" spc="-25" dirty="0">
                <a:latin typeface="Adobe Devanagari"/>
                <a:cs typeface="Adobe Devanagari"/>
              </a:rPr>
              <a:t> </a:t>
            </a:r>
            <a:r>
              <a:rPr sz="4800" b="0" dirty="0">
                <a:latin typeface="Adobe Devanagari"/>
                <a:cs typeface="Adobe Devanagari"/>
              </a:rPr>
              <a:t>3</a:t>
            </a:r>
            <a:r>
              <a:rPr sz="4800" b="0" spc="-10" dirty="0">
                <a:latin typeface="Adobe Devanagari"/>
                <a:cs typeface="Adobe Devanagari"/>
              </a:rPr>
              <a:t> </a:t>
            </a:r>
            <a:r>
              <a:rPr sz="4800" b="0" dirty="0">
                <a:latin typeface="Adobe Devanagari"/>
                <a:cs typeface="Adobe Devanagari"/>
              </a:rPr>
              <a:t>Nursing</a:t>
            </a:r>
            <a:r>
              <a:rPr sz="4800" b="0" spc="-25" dirty="0">
                <a:latin typeface="Adobe Devanagari"/>
                <a:cs typeface="Adobe Devanagari"/>
              </a:rPr>
              <a:t> </a:t>
            </a:r>
            <a:r>
              <a:rPr sz="4800" b="0" spc="-10" dirty="0">
                <a:latin typeface="Adobe Devanagari"/>
                <a:cs typeface="Adobe Devanagari"/>
              </a:rPr>
              <a:t>Homes</a:t>
            </a:r>
            <a:endParaRPr sz="4800" dirty="0">
              <a:latin typeface="Adobe Devanagari"/>
              <a:cs typeface="Adobe Devanaga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215481" y="1384664"/>
            <a:ext cx="5760720" cy="15240"/>
          </a:xfrm>
          <a:custGeom>
            <a:avLst/>
            <a:gdLst/>
            <a:ahLst/>
            <a:cxnLst/>
            <a:rect l="l" t="t" r="r" b="b"/>
            <a:pathLst>
              <a:path w="5760720" h="15240">
                <a:moveTo>
                  <a:pt x="5760720" y="0"/>
                </a:moveTo>
                <a:lnTo>
                  <a:pt x="0" y="0"/>
                </a:lnTo>
                <a:lnTo>
                  <a:pt x="0" y="15240"/>
                </a:lnTo>
                <a:lnTo>
                  <a:pt x="5760720" y="15240"/>
                </a:lnTo>
                <a:lnTo>
                  <a:pt x="57607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787969" y="4508097"/>
            <a:ext cx="1122045" cy="588645"/>
          </a:xfrm>
          <a:custGeom>
            <a:avLst/>
            <a:gdLst/>
            <a:ahLst/>
            <a:cxnLst/>
            <a:rect l="l" t="t" r="r" b="b"/>
            <a:pathLst>
              <a:path w="1122045" h="588645">
                <a:moveTo>
                  <a:pt x="1121560" y="0"/>
                </a:moveTo>
                <a:lnTo>
                  <a:pt x="1100724" y="54430"/>
                </a:lnTo>
                <a:lnTo>
                  <a:pt x="1073826" y="104583"/>
                </a:lnTo>
                <a:lnTo>
                  <a:pt x="1041593" y="150626"/>
                </a:lnTo>
                <a:lnTo>
                  <a:pt x="1004749" y="192725"/>
                </a:lnTo>
                <a:lnTo>
                  <a:pt x="964019" y="231046"/>
                </a:lnTo>
                <a:lnTo>
                  <a:pt x="920128" y="265757"/>
                </a:lnTo>
                <a:lnTo>
                  <a:pt x="873801" y="297022"/>
                </a:lnTo>
                <a:lnTo>
                  <a:pt x="825762" y="325010"/>
                </a:lnTo>
                <a:lnTo>
                  <a:pt x="776737" y="349885"/>
                </a:lnTo>
                <a:lnTo>
                  <a:pt x="727451" y="371815"/>
                </a:lnTo>
                <a:lnTo>
                  <a:pt x="678629" y="390966"/>
                </a:lnTo>
                <a:lnTo>
                  <a:pt x="630994" y="407505"/>
                </a:lnTo>
                <a:lnTo>
                  <a:pt x="585273" y="421597"/>
                </a:lnTo>
                <a:lnTo>
                  <a:pt x="542190" y="433410"/>
                </a:lnTo>
                <a:lnTo>
                  <a:pt x="502471" y="443109"/>
                </a:lnTo>
                <a:lnTo>
                  <a:pt x="436020" y="456833"/>
                </a:lnTo>
                <a:lnTo>
                  <a:pt x="391721" y="464102"/>
                </a:lnTo>
                <a:lnTo>
                  <a:pt x="375373" y="466245"/>
                </a:lnTo>
                <a:lnTo>
                  <a:pt x="382233" y="588452"/>
                </a:lnTo>
                <a:lnTo>
                  <a:pt x="189384" y="486116"/>
                </a:lnTo>
                <a:lnTo>
                  <a:pt x="57775" y="415705"/>
                </a:lnTo>
                <a:lnTo>
                  <a:pt x="0" y="383585"/>
                </a:lnTo>
                <a:lnTo>
                  <a:pt x="356903" y="137226"/>
                </a:lnTo>
                <a:lnTo>
                  <a:pt x="364291" y="268834"/>
                </a:lnTo>
                <a:lnTo>
                  <a:pt x="744248" y="243968"/>
                </a:lnTo>
                <a:lnTo>
                  <a:pt x="949783" y="207676"/>
                </a:lnTo>
                <a:lnTo>
                  <a:pt x="1051889" y="134754"/>
                </a:lnTo>
                <a:lnTo>
                  <a:pt x="11215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5" name="object 45"/>
          <p:cNvGraphicFramePr>
            <a:graphicFrameLocks noGrp="1"/>
          </p:cNvGraphicFramePr>
          <p:nvPr/>
        </p:nvGraphicFramePr>
        <p:xfrm>
          <a:off x="664742" y="1750082"/>
          <a:ext cx="4707255" cy="45548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77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9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2740">
                <a:tc>
                  <a:txBody>
                    <a:bodyPr/>
                    <a:lstStyle/>
                    <a:p>
                      <a:pPr marL="31750">
                        <a:lnSpc>
                          <a:spcPts val="2280"/>
                        </a:lnSpc>
                      </a:pPr>
                      <a:r>
                        <a:rPr sz="2400" b="1" spc="-25" dirty="0">
                          <a:solidFill>
                            <a:srgbClr val="800000"/>
                          </a:solidFill>
                          <a:latin typeface="Calibri"/>
                          <a:cs typeface="Calibri"/>
                        </a:rPr>
                        <a:t>York</a:t>
                      </a:r>
                      <a:r>
                        <a:rPr sz="2400" b="1" spc="-80" dirty="0">
                          <a:solidFill>
                            <a:srgbClr val="8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dirty="0">
                          <a:solidFill>
                            <a:srgbClr val="800000"/>
                          </a:solidFill>
                          <a:latin typeface="Calibri"/>
                          <a:cs typeface="Calibri"/>
                        </a:rPr>
                        <a:t>Care</a:t>
                      </a:r>
                      <a:r>
                        <a:rPr sz="2400" b="1" spc="-75" dirty="0">
                          <a:solidFill>
                            <a:srgbClr val="8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spc="-10" dirty="0">
                          <a:solidFill>
                            <a:srgbClr val="800000"/>
                          </a:solidFill>
                          <a:latin typeface="Calibri"/>
                          <a:cs typeface="Calibri"/>
                        </a:rPr>
                        <a:t>Centre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4775" algn="ctr">
                        <a:lnSpc>
                          <a:spcPts val="2280"/>
                        </a:lnSpc>
                      </a:pPr>
                      <a:r>
                        <a:rPr sz="2400" b="1" spc="-25" dirty="0">
                          <a:solidFill>
                            <a:srgbClr val="800000"/>
                          </a:solidFill>
                          <a:latin typeface="Calibri"/>
                          <a:cs typeface="Calibri"/>
                        </a:rPr>
                        <a:t>218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31750">
                        <a:lnSpc>
                          <a:spcPts val="193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Carleton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Manor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Inc.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3505" algn="ctr">
                        <a:lnSpc>
                          <a:spcPts val="1935"/>
                        </a:lnSpc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110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210">
                <a:tc>
                  <a:txBody>
                    <a:bodyPr/>
                    <a:lstStyle/>
                    <a:p>
                      <a:pPr marL="31750">
                        <a:lnSpc>
                          <a:spcPts val="192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Shannex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RLC Ltd.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Thomas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Hall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2870" algn="ctr">
                        <a:lnSpc>
                          <a:spcPts val="1925"/>
                        </a:lnSpc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72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210">
                <a:tc>
                  <a:txBody>
                    <a:bodyPr/>
                    <a:lstStyle/>
                    <a:p>
                      <a:pPr marL="31750">
                        <a:lnSpc>
                          <a:spcPts val="192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Pine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Grove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2870" algn="ctr">
                        <a:lnSpc>
                          <a:spcPts val="1925"/>
                        </a:lnSpc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70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210">
                <a:tc>
                  <a:txBody>
                    <a:bodyPr/>
                    <a:lstStyle/>
                    <a:p>
                      <a:pPr marL="31750">
                        <a:lnSpc>
                          <a:spcPts val="192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Mill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Cove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Nursing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Home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Inc.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2870" algn="ctr">
                        <a:lnSpc>
                          <a:spcPts val="1925"/>
                        </a:lnSpc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65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210">
                <a:tc>
                  <a:txBody>
                    <a:bodyPr/>
                    <a:lstStyle/>
                    <a:p>
                      <a:pPr marL="31750">
                        <a:lnSpc>
                          <a:spcPts val="192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Victoria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Glen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Manor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Inc.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2870" algn="ctr">
                        <a:lnSpc>
                          <a:spcPts val="1925"/>
                        </a:lnSpc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60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3210">
                <a:tc>
                  <a:txBody>
                    <a:bodyPr/>
                    <a:lstStyle/>
                    <a:p>
                      <a:pPr marL="31750">
                        <a:lnSpc>
                          <a:spcPts val="192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Orchard</a:t>
                      </a:r>
                      <a:r>
                        <a:rPr sz="18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View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2870" algn="ctr">
                        <a:lnSpc>
                          <a:spcPts val="1925"/>
                        </a:lnSpc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40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3210">
                <a:tc>
                  <a:txBody>
                    <a:bodyPr/>
                    <a:lstStyle/>
                    <a:p>
                      <a:pPr marL="31750">
                        <a:lnSpc>
                          <a:spcPts val="192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River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View Manor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Inc.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2870" algn="ctr">
                        <a:lnSpc>
                          <a:spcPts val="1925"/>
                        </a:lnSpc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40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3210">
                <a:tc>
                  <a:txBody>
                    <a:bodyPr/>
                    <a:lstStyle/>
                    <a:p>
                      <a:pPr marL="31750">
                        <a:lnSpc>
                          <a:spcPts val="192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White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Rapids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Manor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Inc.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2870" algn="ctr">
                        <a:lnSpc>
                          <a:spcPts val="1925"/>
                        </a:lnSpc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40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3210">
                <a:tc>
                  <a:txBody>
                    <a:bodyPr/>
                    <a:lstStyle/>
                    <a:p>
                      <a:pPr marL="31750">
                        <a:lnSpc>
                          <a:spcPts val="192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Shannex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RLC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Ltd.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Frederick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Hall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2870" algn="ctr">
                        <a:lnSpc>
                          <a:spcPts val="1925"/>
                        </a:lnSpc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36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3210">
                <a:tc>
                  <a:txBody>
                    <a:bodyPr/>
                    <a:lstStyle/>
                    <a:p>
                      <a:pPr marL="31750">
                        <a:lnSpc>
                          <a:spcPts val="1925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Wauklehegan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Manor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Inc.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2870" algn="ctr">
                        <a:lnSpc>
                          <a:spcPts val="1925"/>
                        </a:lnSpc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36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3210">
                <a:tc>
                  <a:txBody>
                    <a:bodyPr/>
                    <a:lstStyle/>
                    <a:p>
                      <a:pPr marL="31750">
                        <a:lnSpc>
                          <a:spcPts val="192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Central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Carleton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Nursing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Home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Inc.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2870" algn="ctr">
                        <a:lnSpc>
                          <a:spcPts val="1925"/>
                        </a:lnSpc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30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3210">
                <a:tc>
                  <a:txBody>
                    <a:bodyPr/>
                    <a:lstStyle/>
                    <a:p>
                      <a:pPr marL="31750">
                        <a:lnSpc>
                          <a:spcPts val="192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Central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New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Brunswick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Nursing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Home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Inc.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2870" algn="ctr">
                        <a:lnSpc>
                          <a:spcPts val="1925"/>
                        </a:lnSpc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30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3210">
                <a:tc>
                  <a:txBody>
                    <a:bodyPr/>
                    <a:lstStyle/>
                    <a:p>
                      <a:pPr marL="31750">
                        <a:lnSpc>
                          <a:spcPts val="192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Nashwaak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Villa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Inc.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2870" algn="ctr">
                        <a:lnSpc>
                          <a:spcPts val="1925"/>
                        </a:lnSpc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30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3210">
                <a:tc>
                  <a:txBody>
                    <a:bodyPr/>
                    <a:lstStyle/>
                    <a:p>
                      <a:pPr marL="31750">
                        <a:lnSpc>
                          <a:spcPts val="1925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Tobique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Valley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Manor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Inc.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2870" algn="ctr">
                        <a:lnSpc>
                          <a:spcPts val="1925"/>
                        </a:lnSpc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30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5904">
                <a:tc>
                  <a:txBody>
                    <a:bodyPr/>
                    <a:lstStyle/>
                    <a:p>
                      <a:pPr marL="31750">
                        <a:lnSpc>
                          <a:spcPts val="1914"/>
                        </a:lnSpc>
                      </a:pPr>
                      <a:r>
                        <a:rPr sz="1800" spc="-90" dirty="0">
                          <a:latin typeface="Calibri"/>
                          <a:cs typeface="Calibri"/>
                        </a:rPr>
                        <a:t>W.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G.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Bishop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Nursing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Home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2870" algn="ctr">
                        <a:lnSpc>
                          <a:spcPts val="1914"/>
                        </a:lnSpc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30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74063" y="1979676"/>
            <a:ext cx="3933190" cy="109141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295400" y="3139439"/>
            <a:ext cx="3819525" cy="3508375"/>
            <a:chOff x="1295400" y="3139439"/>
            <a:chExt cx="3819525" cy="350837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5400" y="3139439"/>
              <a:ext cx="3819143" cy="35082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86839" y="3192779"/>
              <a:ext cx="3712463" cy="340156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74975" y="4471415"/>
              <a:ext cx="1703831" cy="112166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80488" y="5085588"/>
              <a:ext cx="1842515" cy="56997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10155" y="3715512"/>
              <a:ext cx="2354579" cy="1231391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342447" y="3797568"/>
            <a:ext cx="1711960" cy="1688464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4400" b="0" spc="-10" dirty="0">
                <a:solidFill>
                  <a:srgbClr val="4471C4"/>
                </a:solidFill>
                <a:latin typeface="Bahnschrift Light"/>
                <a:cs typeface="Bahnschrift Light"/>
              </a:rPr>
              <a:t>72,000</a:t>
            </a:r>
            <a:endParaRPr sz="4400">
              <a:latin typeface="Bahnschrift Light"/>
              <a:cs typeface="Bahnschrift Light"/>
            </a:endParaRPr>
          </a:p>
          <a:p>
            <a:pPr marL="218440" algn="ctr">
              <a:lnSpc>
                <a:spcPts val="4520"/>
              </a:lnSpc>
              <a:spcBef>
                <a:spcPts val="555"/>
              </a:spcBef>
            </a:pPr>
            <a:r>
              <a:rPr sz="4000" b="0" spc="-20" dirty="0">
                <a:latin typeface="Bahnschrift Light"/>
                <a:cs typeface="Bahnschrift Light"/>
              </a:rPr>
              <a:t>8.8%</a:t>
            </a:r>
            <a:endParaRPr sz="4000">
              <a:latin typeface="Bahnschrift Light"/>
              <a:cs typeface="Bahnschrift Light"/>
            </a:endParaRPr>
          </a:p>
          <a:p>
            <a:pPr marL="184150" algn="ctr">
              <a:lnSpc>
                <a:spcPts val="2120"/>
              </a:lnSpc>
            </a:pPr>
            <a:r>
              <a:rPr sz="2000" b="0" dirty="0">
                <a:latin typeface="Bahnschrift Light"/>
                <a:cs typeface="Bahnschrift Light"/>
              </a:rPr>
              <a:t>Of</a:t>
            </a:r>
            <a:r>
              <a:rPr sz="2000" b="0" spc="-200" dirty="0">
                <a:latin typeface="Bahnschrift Light"/>
                <a:cs typeface="Bahnschrift Light"/>
              </a:rPr>
              <a:t> </a:t>
            </a:r>
            <a:r>
              <a:rPr sz="2000" b="0" spc="-10" dirty="0">
                <a:latin typeface="Bahnschrift Light"/>
                <a:cs typeface="Bahnschrift Light"/>
              </a:rPr>
              <a:t>Population</a:t>
            </a:r>
            <a:endParaRPr sz="2000">
              <a:latin typeface="Bahnschrift Light"/>
              <a:cs typeface="Bahnschrift Light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4994" rIns="0" bIns="0" rtlCol="0">
            <a:spAutoFit/>
          </a:bodyPr>
          <a:lstStyle/>
          <a:p>
            <a:pPr marL="1243965">
              <a:lnSpc>
                <a:spcPct val="100000"/>
              </a:lnSpc>
              <a:spcBef>
                <a:spcPts val="100"/>
              </a:spcBef>
            </a:pPr>
            <a:r>
              <a:rPr dirty="0"/>
              <a:t>The</a:t>
            </a:r>
            <a:r>
              <a:rPr spc="-15" dirty="0"/>
              <a:t> </a:t>
            </a:r>
            <a:r>
              <a:rPr dirty="0"/>
              <a:t>NB</a:t>
            </a:r>
            <a:r>
              <a:rPr spc="10" dirty="0"/>
              <a:t> </a:t>
            </a:r>
            <a:r>
              <a:rPr spc="-10" dirty="0"/>
              <a:t>Long-</a:t>
            </a:r>
            <a:r>
              <a:rPr dirty="0"/>
              <a:t>Term</a:t>
            </a:r>
            <a:r>
              <a:rPr spc="5" dirty="0"/>
              <a:t> </a:t>
            </a:r>
            <a:r>
              <a:rPr dirty="0"/>
              <a:t>Care</a:t>
            </a:r>
            <a:r>
              <a:rPr spc="-5" dirty="0"/>
              <a:t> </a:t>
            </a:r>
            <a:r>
              <a:rPr spc="-10" dirty="0"/>
              <a:t>Landscape</a:t>
            </a:r>
          </a:p>
          <a:p>
            <a:pPr marL="1313815">
              <a:lnSpc>
                <a:spcPct val="100000"/>
              </a:lnSpc>
              <a:spcBef>
                <a:spcPts val="130"/>
              </a:spcBef>
            </a:pPr>
            <a:r>
              <a:rPr sz="4800" b="0" dirty="0">
                <a:latin typeface="Adobe Devanagari"/>
                <a:cs typeface="Adobe Devanagari"/>
              </a:rPr>
              <a:t>Low</a:t>
            </a:r>
            <a:r>
              <a:rPr sz="4800" b="0" spc="-40" dirty="0">
                <a:latin typeface="Adobe Devanagari"/>
                <a:cs typeface="Adobe Devanagari"/>
              </a:rPr>
              <a:t> </a:t>
            </a:r>
            <a:r>
              <a:rPr sz="4800" b="0" dirty="0">
                <a:latin typeface="Adobe Devanagari"/>
                <a:cs typeface="Adobe Devanagari"/>
              </a:rPr>
              <a:t>Growth</a:t>
            </a:r>
            <a:r>
              <a:rPr sz="4800" b="0" spc="-15" dirty="0">
                <a:latin typeface="Adobe Devanagari"/>
                <a:cs typeface="Adobe Devanagari"/>
              </a:rPr>
              <a:t> </a:t>
            </a:r>
            <a:r>
              <a:rPr sz="4800" b="0" dirty="0">
                <a:latin typeface="Adobe Devanagari"/>
                <a:cs typeface="Adobe Devanagari"/>
              </a:rPr>
              <a:t>Population</a:t>
            </a:r>
            <a:r>
              <a:rPr sz="4800" b="0" spc="-40" dirty="0">
                <a:latin typeface="Adobe Devanagari"/>
                <a:cs typeface="Adobe Devanagari"/>
              </a:rPr>
              <a:t> </a:t>
            </a:r>
            <a:r>
              <a:rPr sz="4800" b="0" dirty="0">
                <a:latin typeface="Adobe Devanagari"/>
                <a:cs typeface="Adobe Devanagari"/>
              </a:rPr>
              <a:t>Projections</a:t>
            </a:r>
            <a:r>
              <a:rPr sz="4800" b="0" spc="-20" dirty="0">
                <a:latin typeface="Adobe Devanagari"/>
                <a:cs typeface="Adobe Devanagari"/>
              </a:rPr>
              <a:t> </a:t>
            </a:r>
            <a:r>
              <a:rPr sz="4800" b="0" spc="-25" dirty="0">
                <a:latin typeface="Adobe Devanagari"/>
                <a:cs typeface="Adobe Devanagari"/>
              </a:rPr>
              <a:t>75+</a:t>
            </a:r>
            <a:endParaRPr sz="4800">
              <a:latin typeface="Adobe Devanagari"/>
              <a:cs typeface="Adobe Devanaga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480469" y="1473226"/>
            <a:ext cx="9229725" cy="15240"/>
          </a:xfrm>
          <a:custGeom>
            <a:avLst/>
            <a:gdLst/>
            <a:ahLst/>
            <a:cxnLst/>
            <a:rect l="l" t="t" r="r" b="b"/>
            <a:pathLst>
              <a:path w="9229725" h="15240">
                <a:moveTo>
                  <a:pt x="9229344" y="0"/>
                </a:moveTo>
                <a:lnTo>
                  <a:pt x="0" y="0"/>
                </a:lnTo>
                <a:lnTo>
                  <a:pt x="0" y="15240"/>
                </a:lnTo>
                <a:lnTo>
                  <a:pt x="9229344" y="15240"/>
                </a:lnTo>
                <a:lnTo>
                  <a:pt x="92293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6571488" y="3176016"/>
            <a:ext cx="3817620" cy="3510279"/>
            <a:chOff x="6571488" y="3176016"/>
            <a:chExt cx="3817620" cy="3510279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71488" y="3176016"/>
              <a:ext cx="3817619" cy="350977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62928" y="3229356"/>
              <a:ext cx="3710939" cy="340309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02295" y="4471415"/>
              <a:ext cx="1853183" cy="112166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703820" y="5085588"/>
              <a:ext cx="1842515" cy="56997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245095" y="3715512"/>
              <a:ext cx="2583179" cy="1231391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7577929" y="3797567"/>
            <a:ext cx="1879600" cy="1688464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4400" b="0" spc="-10" dirty="0">
                <a:solidFill>
                  <a:srgbClr val="4471C4"/>
                </a:solidFill>
                <a:latin typeface="Bahnschrift Light"/>
                <a:cs typeface="Bahnschrift Light"/>
              </a:rPr>
              <a:t>143,000</a:t>
            </a:r>
            <a:endParaRPr sz="4400">
              <a:latin typeface="Bahnschrift Light"/>
              <a:cs typeface="Bahnschrift Light"/>
            </a:endParaRPr>
          </a:p>
          <a:p>
            <a:pPr marL="185420" algn="ctr">
              <a:lnSpc>
                <a:spcPts val="4520"/>
              </a:lnSpc>
              <a:spcBef>
                <a:spcPts val="555"/>
              </a:spcBef>
            </a:pPr>
            <a:r>
              <a:rPr sz="4000" b="0" spc="-10" dirty="0">
                <a:latin typeface="Bahnschrift Light"/>
                <a:cs typeface="Bahnschrift Light"/>
              </a:rPr>
              <a:t>19.4%</a:t>
            </a:r>
            <a:endParaRPr sz="4000">
              <a:latin typeface="Bahnschrift Light"/>
              <a:cs typeface="Bahnschrift Light"/>
            </a:endParaRPr>
          </a:p>
          <a:p>
            <a:pPr marL="191770" algn="ctr">
              <a:lnSpc>
                <a:spcPts val="2120"/>
              </a:lnSpc>
            </a:pPr>
            <a:r>
              <a:rPr sz="2000" b="0" dirty="0">
                <a:latin typeface="Bahnschrift Light"/>
                <a:cs typeface="Bahnschrift Light"/>
              </a:rPr>
              <a:t>Of</a:t>
            </a:r>
            <a:r>
              <a:rPr sz="2000" b="0" spc="-200" dirty="0">
                <a:latin typeface="Bahnschrift Light"/>
                <a:cs typeface="Bahnschrift Light"/>
              </a:rPr>
              <a:t> </a:t>
            </a:r>
            <a:r>
              <a:rPr sz="2000" b="0" spc="-10" dirty="0">
                <a:latin typeface="Bahnschrift Light"/>
                <a:cs typeface="Bahnschrift Light"/>
              </a:rPr>
              <a:t>Population</a:t>
            </a:r>
            <a:endParaRPr sz="2000">
              <a:latin typeface="Bahnschrift Light"/>
              <a:cs typeface="Bahnschrift Light"/>
            </a:endParaRPr>
          </a:p>
        </p:txBody>
      </p:sp>
      <p:pic>
        <p:nvPicPr>
          <p:cNvPr id="19" name="object 1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164579" y="1979676"/>
            <a:ext cx="4706111" cy="1097279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4738389" y="2329250"/>
            <a:ext cx="1276350" cy="696595"/>
          </a:xfrm>
          <a:custGeom>
            <a:avLst/>
            <a:gdLst/>
            <a:ahLst/>
            <a:cxnLst/>
            <a:rect l="l" t="t" r="r" b="b"/>
            <a:pathLst>
              <a:path w="1276350" h="696594">
                <a:moveTo>
                  <a:pt x="927976" y="0"/>
                </a:moveTo>
                <a:lnTo>
                  <a:pt x="1103602" y="174016"/>
                </a:lnTo>
                <a:lnTo>
                  <a:pt x="1223428" y="293653"/>
                </a:lnTo>
                <a:lnTo>
                  <a:pt x="1275967" y="348033"/>
                </a:lnTo>
                <a:lnTo>
                  <a:pt x="927976" y="696066"/>
                </a:lnTo>
                <a:lnTo>
                  <a:pt x="927976" y="522050"/>
                </a:lnTo>
                <a:lnTo>
                  <a:pt x="0" y="348033"/>
                </a:lnTo>
                <a:lnTo>
                  <a:pt x="927976" y="174016"/>
                </a:lnTo>
                <a:lnTo>
                  <a:pt x="927976" y="0"/>
                </a:lnTo>
                <a:close/>
              </a:path>
            </a:pathLst>
          </a:custGeom>
          <a:solidFill>
            <a:srgbClr val="660033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-36873"/>
            <a:ext cx="12191999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5400" b="1" dirty="0">
                <a:latin typeface="Adobe Devanagari"/>
                <a:cs typeface="Adobe Devanagari"/>
              </a:rPr>
              <a:t>The</a:t>
            </a:r>
            <a:r>
              <a:rPr sz="5400" b="1" spc="-15" dirty="0">
                <a:latin typeface="Adobe Devanagari"/>
                <a:cs typeface="Adobe Devanagari"/>
              </a:rPr>
              <a:t> </a:t>
            </a:r>
            <a:r>
              <a:rPr sz="5400" b="1" dirty="0">
                <a:latin typeface="Adobe Devanagari"/>
                <a:cs typeface="Adobe Devanagari"/>
              </a:rPr>
              <a:t>NB</a:t>
            </a:r>
            <a:r>
              <a:rPr sz="5400" b="1" spc="10" dirty="0">
                <a:latin typeface="Adobe Devanagari"/>
                <a:cs typeface="Adobe Devanagari"/>
              </a:rPr>
              <a:t> </a:t>
            </a:r>
            <a:r>
              <a:rPr sz="5400" b="1" spc="-10" dirty="0">
                <a:latin typeface="Adobe Devanagari"/>
                <a:cs typeface="Adobe Devanagari"/>
              </a:rPr>
              <a:t>Long-</a:t>
            </a:r>
            <a:r>
              <a:rPr sz="5400" b="1" dirty="0">
                <a:latin typeface="Adobe Devanagari"/>
                <a:cs typeface="Adobe Devanagari"/>
              </a:rPr>
              <a:t>Term</a:t>
            </a:r>
            <a:r>
              <a:rPr sz="5400" b="1" spc="5" dirty="0">
                <a:latin typeface="Adobe Devanagari"/>
                <a:cs typeface="Adobe Devanagari"/>
              </a:rPr>
              <a:t> </a:t>
            </a:r>
            <a:r>
              <a:rPr sz="5400" b="1" dirty="0">
                <a:latin typeface="Adobe Devanagari"/>
                <a:cs typeface="Adobe Devanagari"/>
              </a:rPr>
              <a:t>Care</a:t>
            </a:r>
            <a:r>
              <a:rPr sz="5400" b="1" spc="-5" dirty="0">
                <a:latin typeface="Adobe Devanagari"/>
                <a:cs typeface="Adobe Devanagari"/>
              </a:rPr>
              <a:t> </a:t>
            </a:r>
            <a:r>
              <a:rPr sz="5400" b="1" spc="-10" dirty="0">
                <a:latin typeface="Adobe Devanagari"/>
                <a:cs typeface="Adobe Devanagari"/>
              </a:rPr>
              <a:t>Landscape</a:t>
            </a:r>
            <a:endParaRPr sz="5400" dirty="0">
              <a:latin typeface="Adobe Devanagari"/>
              <a:cs typeface="Adobe Devanaga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5981" y="802850"/>
            <a:ext cx="1195895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latin typeface="Adobe Devanagari"/>
                <a:cs typeface="Adobe Devanagari"/>
              </a:rPr>
              <a:t>%</a:t>
            </a:r>
            <a:r>
              <a:rPr sz="4400" spc="-20" dirty="0">
                <a:latin typeface="Adobe Devanagari"/>
                <a:cs typeface="Adobe Devanagari"/>
              </a:rPr>
              <a:t> </a:t>
            </a:r>
            <a:r>
              <a:rPr sz="4400" dirty="0">
                <a:latin typeface="Adobe Devanagari"/>
                <a:cs typeface="Adobe Devanagari"/>
              </a:rPr>
              <a:t>New</a:t>
            </a:r>
            <a:r>
              <a:rPr sz="4400" spc="-5" dirty="0">
                <a:latin typeface="Adobe Devanagari"/>
                <a:cs typeface="Adobe Devanagari"/>
              </a:rPr>
              <a:t> </a:t>
            </a:r>
            <a:r>
              <a:rPr sz="4400" dirty="0">
                <a:latin typeface="Adobe Devanagari"/>
                <a:cs typeface="Adobe Devanagari"/>
              </a:rPr>
              <a:t>Brunswickers Living</a:t>
            </a:r>
            <a:r>
              <a:rPr sz="4400" spc="-30" dirty="0">
                <a:latin typeface="Adobe Devanagari"/>
                <a:cs typeface="Adobe Devanagari"/>
              </a:rPr>
              <a:t> </a:t>
            </a:r>
            <a:r>
              <a:rPr sz="4400" dirty="0">
                <a:latin typeface="Adobe Devanagari"/>
                <a:cs typeface="Adobe Devanagari"/>
              </a:rPr>
              <a:t>in</a:t>
            </a:r>
            <a:r>
              <a:rPr sz="4400" spc="-5" dirty="0">
                <a:latin typeface="Adobe Devanagari"/>
                <a:cs typeface="Adobe Devanagari"/>
              </a:rPr>
              <a:t> </a:t>
            </a:r>
            <a:r>
              <a:rPr sz="4400" dirty="0">
                <a:latin typeface="Adobe Devanagari"/>
                <a:cs typeface="Adobe Devanagari"/>
              </a:rPr>
              <a:t>a</a:t>
            </a:r>
            <a:r>
              <a:rPr sz="4400" spc="-10" dirty="0">
                <a:latin typeface="Adobe Devanagari"/>
                <a:cs typeface="Adobe Devanagari"/>
              </a:rPr>
              <a:t> </a:t>
            </a:r>
            <a:r>
              <a:rPr sz="4400" dirty="0">
                <a:latin typeface="Adobe Devanagari"/>
                <a:cs typeface="Adobe Devanagari"/>
              </a:rPr>
              <a:t>Collective</a:t>
            </a:r>
            <a:r>
              <a:rPr sz="4400" spc="-30" dirty="0">
                <a:latin typeface="Adobe Devanagari"/>
                <a:cs typeface="Adobe Devanagari"/>
              </a:rPr>
              <a:t> </a:t>
            </a:r>
            <a:r>
              <a:rPr sz="4400" spc="-10" dirty="0">
                <a:latin typeface="Adobe Devanagari"/>
                <a:cs typeface="Adobe Devanagari"/>
              </a:rPr>
              <a:t>Dwelling</a:t>
            </a:r>
            <a:endParaRPr sz="4400" dirty="0">
              <a:latin typeface="Adobe Devanagari"/>
              <a:cs typeface="Adobe Devanaga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8681" y="1448010"/>
            <a:ext cx="11934825" cy="15240"/>
          </a:xfrm>
          <a:custGeom>
            <a:avLst/>
            <a:gdLst/>
            <a:ahLst/>
            <a:cxnLst/>
            <a:rect l="l" t="t" r="r" b="b"/>
            <a:pathLst>
              <a:path w="11934825" h="15240">
                <a:moveTo>
                  <a:pt x="11934444" y="0"/>
                </a:moveTo>
                <a:lnTo>
                  <a:pt x="0" y="0"/>
                </a:lnTo>
                <a:lnTo>
                  <a:pt x="0" y="15240"/>
                </a:lnTo>
                <a:lnTo>
                  <a:pt x="11934444" y="15240"/>
                </a:lnTo>
                <a:lnTo>
                  <a:pt x="11934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5568" y="1962911"/>
            <a:ext cx="9720124" cy="442874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026483" y="1536649"/>
            <a:ext cx="461010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i="1" dirty="0">
                <a:latin typeface="Calibri"/>
                <a:cs typeface="Calibri"/>
              </a:rPr>
              <a:t>Collective</a:t>
            </a:r>
            <a:r>
              <a:rPr sz="1100" i="1" spc="-4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Dwelling</a:t>
            </a:r>
            <a:r>
              <a:rPr sz="1100" i="1" spc="-4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=</a:t>
            </a:r>
            <a:r>
              <a:rPr sz="1100" i="1" spc="-2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nursing</a:t>
            </a:r>
            <a:r>
              <a:rPr sz="1100" i="1" spc="-4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home,</a:t>
            </a:r>
            <a:r>
              <a:rPr sz="1100" i="1" spc="-2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LTC,</a:t>
            </a:r>
            <a:r>
              <a:rPr sz="1100" i="1" spc="-2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special</a:t>
            </a:r>
            <a:r>
              <a:rPr sz="1100" i="1" spc="-3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care</a:t>
            </a:r>
            <a:r>
              <a:rPr sz="1100" i="1" spc="-1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home,</a:t>
            </a:r>
            <a:r>
              <a:rPr sz="1100" i="1" spc="-2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seniors</a:t>
            </a:r>
            <a:r>
              <a:rPr sz="1100" i="1" spc="-5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residence,</a:t>
            </a:r>
            <a:r>
              <a:rPr sz="1100" i="1" spc="-30" dirty="0">
                <a:latin typeface="Calibri"/>
                <a:cs typeface="Calibri"/>
              </a:rPr>
              <a:t> </a:t>
            </a:r>
            <a:r>
              <a:rPr sz="1100" i="1" spc="-25" dirty="0">
                <a:latin typeface="Calibri"/>
                <a:cs typeface="Calibri"/>
              </a:rPr>
              <a:t>etc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-36873"/>
            <a:ext cx="12191999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5400" b="1" dirty="0">
                <a:latin typeface="Adobe Devanagari"/>
                <a:cs typeface="Adobe Devanagari"/>
              </a:rPr>
              <a:t>The</a:t>
            </a:r>
            <a:r>
              <a:rPr sz="5400" b="1" spc="-15" dirty="0">
                <a:latin typeface="Adobe Devanagari"/>
                <a:cs typeface="Adobe Devanagari"/>
              </a:rPr>
              <a:t> </a:t>
            </a:r>
            <a:r>
              <a:rPr sz="5400" b="1" dirty="0">
                <a:latin typeface="Adobe Devanagari"/>
                <a:cs typeface="Adobe Devanagari"/>
              </a:rPr>
              <a:t>NB</a:t>
            </a:r>
            <a:r>
              <a:rPr sz="5400" b="1" spc="10" dirty="0">
                <a:latin typeface="Adobe Devanagari"/>
                <a:cs typeface="Adobe Devanagari"/>
              </a:rPr>
              <a:t> </a:t>
            </a:r>
            <a:r>
              <a:rPr sz="5400" b="1" spc="-10" dirty="0">
                <a:latin typeface="Adobe Devanagari"/>
                <a:cs typeface="Adobe Devanagari"/>
              </a:rPr>
              <a:t>Long-</a:t>
            </a:r>
            <a:r>
              <a:rPr sz="5400" b="1" dirty="0">
                <a:latin typeface="Adobe Devanagari"/>
                <a:cs typeface="Adobe Devanagari"/>
              </a:rPr>
              <a:t>Term</a:t>
            </a:r>
            <a:r>
              <a:rPr sz="5400" b="1" spc="5" dirty="0">
                <a:latin typeface="Adobe Devanagari"/>
                <a:cs typeface="Adobe Devanagari"/>
              </a:rPr>
              <a:t> </a:t>
            </a:r>
            <a:r>
              <a:rPr sz="5400" b="1" dirty="0">
                <a:latin typeface="Adobe Devanagari"/>
                <a:cs typeface="Adobe Devanagari"/>
              </a:rPr>
              <a:t>Care</a:t>
            </a:r>
            <a:r>
              <a:rPr sz="5400" b="1" spc="-5" dirty="0">
                <a:latin typeface="Adobe Devanagari"/>
                <a:cs typeface="Adobe Devanagari"/>
              </a:rPr>
              <a:t> </a:t>
            </a:r>
            <a:r>
              <a:rPr sz="5400" b="1" spc="-10" dirty="0">
                <a:latin typeface="Adobe Devanagari"/>
                <a:cs typeface="Adobe Devanagari"/>
              </a:rPr>
              <a:t>Landscape</a:t>
            </a:r>
            <a:endParaRPr sz="5400" dirty="0">
              <a:latin typeface="Adobe Devanagari"/>
              <a:cs typeface="Adobe Devanaga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0" y="802850"/>
            <a:ext cx="12191999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latin typeface="Adobe Devanagari"/>
                <a:cs typeface="Adobe Devanagari"/>
              </a:rPr>
              <a:t>%</a:t>
            </a:r>
            <a:r>
              <a:rPr sz="4400" spc="-20" dirty="0">
                <a:latin typeface="Adobe Devanagari"/>
                <a:cs typeface="Adobe Devanagari"/>
              </a:rPr>
              <a:t> </a:t>
            </a:r>
            <a:r>
              <a:rPr sz="4400" dirty="0">
                <a:latin typeface="Adobe Devanagari"/>
                <a:cs typeface="Adobe Devanagari"/>
              </a:rPr>
              <a:t>New Brunswickers Living</a:t>
            </a:r>
            <a:r>
              <a:rPr sz="4400" spc="-30" dirty="0">
                <a:latin typeface="Adobe Devanagari"/>
                <a:cs typeface="Adobe Devanagari"/>
              </a:rPr>
              <a:t> </a:t>
            </a:r>
            <a:r>
              <a:rPr sz="4400" dirty="0">
                <a:latin typeface="Adobe Devanagari"/>
                <a:cs typeface="Adobe Devanagari"/>
              </a:rPr>
              <a:t>in</a:t>
            </a:r>
            <a:r>
              <a:rPr sz="4400" spc="-5" dirty="0">
                <a:latin typeface="Adobe Devanagari"/>
                <a:cs typeface="Adobe Devanagari"/>
              </a:rPr>
              <a:t> </a:t>
            </a:r>
            <a:r>
              <a:rPr sz="4400" dirty="0">
                <a:latin typeface="Adobe Devanagari"/>
                <a:cs typeface="Adobe Devanagari"/>
              </a:rPr>
              <a:t>a</a:t>
            </a:r>
            <a:r>
              <a:rPr sz="4400" spc="-5" dirty="0">
                <a:latin typeface="Adobe Devanagari"/>
                <a:cs typeface="Adobe Devanagari"/>
              </a:rPr>
              <a:t> </a:t>
            </a:r>
            <a:r>
              <a:rPr sz="4400" dirty="0">
                <a:latin typeface="Adobe Devanagari"/>
                <a:cs typeface="Adobe Devanagari"/>
              </a:rPr>
              <a:t>Private</a:t>
            </a:r>
            <a:r>
              <a:rPr sz="4400" spc="-5" dirty="0">
                <a:latin typeface="Adobe Devanagari"/>
                <a:cs typeface="Adobe Devanagari"/>
              </a:rPr>
              <a:t> </a:t>
            </a:r>
            <a:r>
              <a:rPr sz="4400" spc="-10" dirty="0">
                <a:latin typeface="Adobe Devanagari"/>
                <a:cs typeface="Adobe Devanagari"/>
              </a:rPr>
              <a:t>Dwelling</a:t>
            </a:r>
            <a:endParaRPr sz="4400" dirty="0">
              <a:latin typeface="Adobe Devanagari"/>
              <a:cs typeface="Adobe Devanaga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6341" y="1448010"/>
            <a:ext cx="11277600" cy="15240"/>
          </a:xfrm>
          <a:custGeom>
            <a:avLst/>
            <a:gdLst/>
            <a:ahLst/>
            <a:cxnLst/>
            <a:rect l="l" t="t" r="r" b="b"/>
            <a:pathLst>
              <a:path w="11277600" h="15240">
                <a:moveTo>
                  <a:pt x="11277600" y="0"/>
                </a:moveTo>
                <a:lnTo>
                  <a:pt x="0" y="0"/>
                </a:lnTo>
                <a:lnTo>
                  <a:pt x="0" y="15240"/>
                </a:lnTo>
                <a:lnTo>
                  <a:pt x="11277600" y="15240"/>
                </a:lnTo>
                <a:lnTo>
                  <a:pt x="11277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9575" y="2048255"/>
            <a:ext cx="9612637" cy="430834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016180" y="1693900"/>
            <a:ext cx="308419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i="1" dirty="0">
                <a:latin typeface="Calibri"/>
                <a:cs typeface="Calibri"/>
              </a:rPr>
              <a:t>Private</a:t>
            </a:r>
            <a:r>
              <a:rPr sz="1100" i="1" spc="-5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Dwelling</a:t>
            </a:r>
            <a:r>
              <a:rPr sz="1100" i="1" spc="-3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=</a:t>
            </a:r>
            <a:r>
              <a:rPr sz="1100" i="1" spc="-1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living</a:t>
            </a:r>
            <a:r>
              <a:rPr sz="1100" i="1" spc="-3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in</a:t>
            </a:r>
            <a:r>
              <a:rPr sz="1100" i="1" spc="-1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own</a:t>
            </a:r>
            <a:r>
              <a:rPr sz="1100" i="1" spc="-2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home,</a:t>
            </a:r>
            <a:r>
              <a:rPr sz="1100" i="1" spc="-2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apartment,</a:t>
            </a:r>
            <a:r>
              <a:rPr sz="1100" i="1" spc="-40" dirty="0">
                <a:latin typeface="Calibri"/>
                <a:cs typeface="Calibri"/>
              </a:rPr>
              <a:t> </a:t>
            </a:r>
            <a:r>
              <a:rPr sz="1100" i="1" spc="-20" dirty="0">
                <a:latin typeface="Calibri"/>
                <a:cs typeface="Calibri"/>
              </a:rPr>
              <a:t>etc.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38783"/>
            <a:ext cx="5317490" cy="5919470"/>
            <a:chOff x="0" y="938783"/>
            <a:chExt cx="5317490" cy="59194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38783"/>
              <a:ext cx="5317235" cy="591921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95702" y="2800286"/>
              <a:ext cx="2620010" cy="1955800"/>
            </a:xfrm>
            <a:custGeom>
              <a:avLst/>
              <a:gdLst/>
              <a:ahLst/>
              <a:cxnLst/>
              <a:rect l="l" t="t" r="r" b="b"/>
              <a:pathLst>
                <a:path w="2620010" h="1955800">
                  <a:moveTo>
                    <a:pt x="1039064" y="225323"/>
                  </a:moveTo>
                  <a:lnTo>
                    <a:pt x="526523" y="225323"/>
                  </a:lnTo>
                  <a:lnTo>
                    <a:pt x="565143" y="226897"/>
                  </a:lnTo>
                  <a:lnTo>
                    <a:pt x="601468" y="231621"/>
                  </a:lnTo>
                  <a:lnTo>
                    <a:pt x="667239" y="250520"/>
                  </a:lnTo>
                  <a:lnTo>
                    <a:pt x="723253" y="280165"/>
                  </a:lnTo>
                  <a:lnTo>
                    <a:pt x="768941" y="318706"/>
                  </a:lnTo>
                  <a:lnTo>
                    <a:pt x="804698" y="365218"/>
                  </a:lnTo>
                  <a:lnTo>
                    <a:pt x="830892" y="418769"/>
                  </a:lnTo>
                  <a:lnTo>
                    <a:pt x="846951" y="477499"/>
                  </a:lnTo>
                  <a:lnTo>
                    <a:pt x="852304" y="539572"/>
                  </a:lnTo>
                  <a:lnTo>
                    <a:pt x="851444" y="571997"/>
                  </a:lnTo>
                  <a:lnTo>
                    <a:pt x="844573" y="640182"/>
                  </a:lnTo>
                  <a:lnTo>
                    <a:pt x="829825" y="713282"/>
                  </a:lnTo>
                  <a:lnTo>
                    <a:pt x="817368" y="752659"/>
                  </a:lnTo>
                  <a:lnTo>
                    <a:pt x="801188" y="794073"/>
                  </a:lnTo>
                  <a:lnTo>
                    <a:pt x="781285" y="837526"/>
                  </a:lnTo>
                  <a:lnTo>
                    <a:pt x="762401" y="873869"/>
                  </a:lnTo>
                  <a:lnTo>
                    <a:pt x="740587" y="911756"/>
                  </a:lnTo>
                  <a:lnTo>
                    <a:pt x="715841" y="951185"/>
                  </a:lnTo>
                  <a:lnTo>
                    <a:pt x="688162" y="992157"/>
                  </a:lnTo>
                  <a:lnTo>
                    <a:pt x="657549" y="1034669"/>
                  </a:lnTo>
                  <a:lnTo>
                    <a:pt x="629352" y="1071520"/>
                  </a:lnTo>
                  <a:lnTo>
                    <a:pt x="598228" y="1109937"/>
                  </a:lnTo>
                  <a:lnTo>
                    <a:pt x="564176" y="1149919"/>
                  </a:lnTo>
                  <a:lnTo>
                    <a:pt x="527197" y="1191467"/>
                  </a:lnTo>
                  <a:lnTo>
                    <a:pt x="487290" y="1234580"/>
                  </a:lnTo>
                  <a:lnTo>
                    <a:pt x="444456" y="1279258"/>
                  </a:lnTo>
                  <a:lnTo>
                    <a:pt x="61068" y="1673555"/>
                  </a:lnTo>
                  <a:lnTo>
                    <a:pt x="52334" y="1683054"/>
                  </a:lnTo>
                  <a:lnTo>
                    <a:pt x="25791" y="1718394"/>
                  </a:lnTo>
                  <a:lnTo>
                    <a:pt x="8702" y="1752812"/>
                  </a:lnTo>
                  <a:lnTo>
                    <a:pt x="1255" y="1794824"/>
                  </a:lnTo>
                  <a:lnTo>
                    <a:pt x="0" y="1836610"/>
                  </a:lnTo>
                  <a:lnTo>
                    <a:pt x="293" y="1850783"/>
                  </a:lnTo>
                  <a:lnTo>
                    <a:pt x="5150" y="1889975"/>
                  </a:lnTo>
                  <a:lnTo>
                    <a:pt x="27296" y="1929578"/>
                  </a:lnTo>
                  <a:lnTo>
                    <a:pt x="65001" y="1945005"/>
                  </a:lnTo>
                  <a:lnTo>
                    <a:pt x="84462" y="1946300"/>
                  </a:lnTo>
                  <a:lnTo>
                    <a:pt x="1153218" y="1946300"/>
                  </a:lnTo>
                  <a:lnTo>
                    <a:pt x="1186568" y="1918881"/>
                  </a:lnTo>
                  <a:lnTo>
                    <a:pt x="1198568" y="1873300"/>
                  </a:lnTo>
                  <a:lnTo>
                    <a:pt x="1200652" y="1836610"/>
                  </a:lnTo>
                  <a:lnTo>
                    <a:pt x="1200421" y="1823684"/>
                  </a:lnTo>
                  <a:lnTo>
                    <a:pt x="1194815" y="1780327"/>
                  </a:lnTo>
                  <a:lnTo>
                    <a:pt x="1176192" y="1744892"/>
                  </a:lnTo>
                  <a:lnTo>
                    <a:pt x="308287" y="1729879"/>
                  </a:lnTo>
                  <a:lnTo>
                    <a:pt x="652287" y="1371028"/>
                  </a:lnTo>
                  <a:lnTo>
                    <a:pt x="690363" y="1330625"/>
                  </a:lnTo>
                  <a:lnTo>
                    <a:pt x="726402" y="1291448"/>
                  </a:lnTo>
                  <a:lnTo>
                    <a:pt x="760402" y="1253499"/>
                  </a:lnTo>
                  <a:lnTo>
                    <a:pt x="792365" y="1216777"/>
                  </a:lnTo>
                  <a:lnTo>
                    <a:pt x="822290" y="1181283"/>
                  </a:lnTo>
                  <a:lnTo>
                    <a:pt x="850177" y="1147017"/>
                  </a:lnTo>
                  <a:lnTo>
                    <a:pt x="876027" y="1113980"/>
                  </a:lnTo>
                  <a:lnTo>
                    <a:pt x="907834" y="1071402"/>
                  </a:lnTo>
                  <a:lnTo>
                    <a:pt x="937046" y="1030143"/>
                  </a:lnTo>
                  <a:lnTo>
                    <a:pt x="963665" y="990201"/>
                  </a:lnTo>
                  <a:lnTo>
                    <a:pt x="987691" y="951577"/>
                  </a:lnTo>
                  <a:lnTo>
                    <a:pt x="1009121" y="914270"/>
                  </a:lnTo>
                  <a:lnTo>
                    <a:pt x="1027958" y="878281"/>
                  </a:lnTo>
                  <a:lnTo>
                    <a:pt x="1052004" y="826217"/>
                  </a:lnTo>
                  <a:lnTo>
                    <a:pt x="1071507" y="776004"/>
                  </a:lnTo>
                  <a:lnTo>
                    <a:pt x="1086470" y="727644"/>
                  </a:lnTo>
                  <a:lnTo>
                    <a:pt x="1096893" y="681139"/>
                  </a:lnTo>
                  <a:lnTo>
                    <a:pt x="1104027" y="635507"/>
                  </a:lnTo>
                  <a:lnTo>
                    <a:pt x="1109123" y="589784"/>
                  </a:lnTo>
                  <a:lnTo>
                    <a:pt x="1112181" y="543971"/>
                  </a:lnTo>
                  <a:lnTo>
                    <a:pt x="1113200" y="498068"/>
                  </a:lnTo>
                  <a:lnTo>
                    <a:pt x="1111069" y="447669"/>
                  </a:lnTo>
                  <a:lnTo>
                    <a:pt x="1104675" y="398753"/>
                  </a:lnTo>
                  <a:lnTo>
                    <a:pt x="1094019" y="351319"/>
                  </a:lnTo>
                  <a:lnTo>
                    <a:pt x="1079100" y="305371"/>
                  </a:lnTo>
                  <a:lnTo>
                    <a:pt x="1059874" y="261546"/>
                  </a:lnTo>
                  <a:lnTo>
                    <a:pt x="1039064" y="225323"/>
                  </a:lnTo>
                  <a:close/>
                </a:path>
                <a:path w="2620010" h="1955800">
                  <a:moveTo>
                    <a:pt x="558807" y="0"/>
                  </a:moveTo>
                  <a:lnTo>
                    <a:pt x="515587" y="1112"/>
                  </a:lnTo>
                  <a:lnTo>
                    <a:pt x="473387" y="4448"/>
                  </a:lnTo>
                  <a:lnTo>
                    <a:pt x="432205" y="10008"/>
                  </a:lnTo>
                  <a:lnTo>
                    <a:pt x="392043" y="17792"/>
                  </a:lnTo>
                  <a:lnTo>
                    <a:pt x="353224" y="27198"/>
                  </a:lnTo>
                  <a:lnTo>
                    <a:pt x="316072" y="37622"/>
                  </a:lnTo>
                  <a:lnTo>
                    <a:pt x="246768" y="61518"/>
                  </a:lnTo>
                  <a:lnTo>
                    <a:pt x="186370" y="87647"/>
                  </a:lnTo>
                  <a:lnTo>
                    <a:pt x="137078" y="114147"/>
                  </a:lnTo>
                  <a:lnTo>
                    <a:pt x="99837" y="138044"/>
                  </a:lnTo>
                  <a:lnTo>
                    <a:pt x="67411" y="163845"/>
                  </a:lnTo>
                  <a:lnTo>
                    <a:pt x="44685" y="196659"/>
                  </a:lnTo>
                  <a:lnTo>
                    <a:pt x="36377" y="241252"/>
                  </a:lnTo>
                  <a:lnTo>
                    <a:pt x="35612" y="276831"/>
                  </a:lnTo>
                  <a:lnTo>
                    <a:pt x="35732" y="286280"/>
                  </a:lnTo>
                  <a:lnTo>
                    <a:pt x="38602" y="324637"/>
                  </a:lnTo>
                  <a:lnTo>
                    <a:pt x="50578" y="369100"/>
                  </a:lnTo>
                  <a:lnTo>
                    <a:pt x="72765" y="385406"/>
                  </a:lnTo>
                  <a:lnTo>
                    <a:pt x="79903" y="385406"/>
                  </a:lnTo>
                  <a:lnTo>
                    <a:pt x="118191" y="371235"/>
                  </a:lnTo>
                  <a:lnTo>
                    <a:pt x="155608" y="347332"/>
                  </a:lnTo>
                  <a:lnTo>
                    <a:pt x="177783" y="333900"/>
                  </a:lnTo>
                  <a:lnTo>
                    <a:pt x="229026" y="305371"/>
                  </a:lnTo>
                  <a:lnTo>
                    <a:pt x="289440" y="276831"/>
                  </a:lnTo>
                  <a:lnTo>
                    <a:pt x="359041" y="250518"/>
                  </a:lnTo>
                  <a:lnTo>
                    <a:pt x="397322" y="239494"/>
                  </a:lnTo>
                  <a:lnTo>
                    <a:pt x="437998" y="231621"/>
                  </a:lnTo>
                  <a:lnTo>
                    <a:pt x="481065" y="226897"/>
                  </a:lnTo>
                  <a:lnTo>
                    <a:pt x="526523" y="225323"/>
                  </a:lnTo>
                  <a:lnTo>
                    <a:pt x="1039064" y="225323"/>
                  </a:lnTo>
                  <a:lnTo>
                    <a:pt x="1036295" y="220503"/>
                  </a:lnTo>
                  <a:lnTo>
                    <a:pt x="1008363" y="182241"/>
                  </a:lnTo>
                  <a:lnTo>
                    <a:pt x="976078" y="146761"/>
                  </a:lnTo>
                  <a:lnTo>
                    <a:pt x="939393" y="114471"/>
                  </a:lnTo>
                  <a:lnTo>
                    <a:pt x="898259" y="85798"/>
                  </a:lnTo>
                  <a:lnTo>
                    <a:pt x="852677" y="60739"/>
                  </a:lnTo>
                  <a:lnTo>
                    <a:pt x="802647" y="39293"/>
                  </a:lnTo>
                  <a:lnTo>
                    <a:pt x="759451" y="25146"/>
                  </a:lnTo>
                  <a:lnTo>
                    <a:pt x="713468" y="14143"/>
                  </a:lnTo>
                  <a:lnTo>
                    <a:pt x="664700" y="6285"/>
                  </a:lnTo>
                  <a:lnTo>
                    <a:pt x="613147" y="1571"/>
                  </a:lnTo>
                  <a:lnTo>
                    <a:pt x="558807" y="0"/>
                  </a:lnTo>
                  <a:close/>
                </a:path>
                <a:path w="2620010" h="1955800">
                  <a:moveTo>
                    <a:pt x="1588129" y="529196"/>
                  </a:moveTo>
                  <a:lnTo>
                    <a:pt x="1565569" y="529381"/>
                  </a:lnTo>
                  <a:lnTo>
                    <a:pt x="1545325" y="529937"/>
                  </a:lnTo>
                  <a:lnTo>
                    <a:pt x="1498259" y="534058"/>
                  </a:lnTo>
                  <a:lnTo>
                    <a:pt x="1462680" y="549857"/>
                  </a:lnTo>
                  <a:lnTo>
                    <a:pt x="1455452" y="568477"/>
                  </a:lnTo>
                  <a:lnTo>
                    <a:pt x="1456519" y="575935"/>
                  </a:lnTo>
                  <a:lnTo>
                    <a:pt x="1458975" y="584228"/>
                  </a:lnTo>
                  <a:lnTo>
                    <a:pt x="1462819" y="593355"/>
                  </a:lnTo>
                  <a:lnTo>
                    <a:pt x="1468051" y="603313"/>
                  </a:lnTo>
                  <a:lnTo>
                    <a:pt x="1860874" y="1230337"/>
                  </a:lnTo>
                  <a:lnTo>
                    <a:pt x="1445826" y="1881085"/>
                  </a:lnTo>
                  <a:lnTo>
                    <a:pt x="1439939" y="1891041"/>
                  </a:lnTo>
                  <a:lnTo>
                    <a:pt x="1435631" y="1900164"/>
                  </a:lnTo>
                  <a:lnTo>
                    <a:pt x="1432899" y="1908453"/>
                  </a:lnTo>
                  <a:lnTo>
                    <a:pt x="1431741" y="1915909"/>
                  </a:lnTo>
                  <a:lnTo>
                    <a:pt x="1432203" y="1922631"/>
                  </a:lnTo>
                  <a:lnTo>
                    <a:pt x="1470833" y="1949313"/>
                  </a:lnTo>
                  <a:lnTo>
                    <a:pt x="1514930" y="1954272"/>
                  </a:lnTo>
                  <a:lnTo>
                    <a:pt x="1554030" y="1955203"/>
                  </a:lnTo>
                  <a:lnTo>
                    <a:pt x="1573765" y="1955062"/>
                  </a:lnTo>
                  <a:lnTo>
                    <a:pt x="1620730" y="1952967"/>
                  </a:lnTo>
                  <a:lnTo>
                    <a:pt x="1661497" y="1945563"/>
                  </a:lnTo>
                  <a:lnTo>
                    <a:pt x="1695343" y="1920608"/>
                  </a:lnTo>
                  <a:lnTo>
                    <a:pt x="1699292" y="1913686"/>
                  </a:lnTo>
                  <a:lnTo>
                    <a:pt x="2017999" y="1384503"/>
                  </a:lnTo>
                  <a:lnTo>
                    <a:pt x="2297045" y="1384503"/>
                  </a:lnTo>
                  <a:lnTo>
                    <a:pt x="2195875" y="1222921"/>
                  </a:lnTo>
                  <a:lnTo>
                    <a:pt x="2295663" y="1064323"/>
                  </a:lnTo>
                  <a:lnTo>
                    <a:pt x="2037265" y="1064323"/>
                  </a:lnTo>
                  <a:lnTo>
                    <a:pt x="1733392" y="567740"/>
                  </a:lnTo>
                  <a:lnTo>
                    <a:pt x="1729442" y="560819"/>
                  </a:lnTo>
                  <a:lnTo>
                    <a:pt x="1724997" y="554888"/>
                  </a:lnTo>
                  <a:lnTo>
                    <a:pt x="1689713" y="536005"/>
                  </a:lnTo>
                  <a:lnTo>
                    <a:pt x="1643015" y="530444"/>
                  </a:lnTo>
                  <a:lnTo>
                    <a:pt x="1608553" y="529334"/>
                  </a:lnTo>
                  <a:lnTo>
                    <a:pt x="1588129" y="529196"/>
                  </a:lnTo>
                  <a:close/>
                </a:path>
                <a:path w="2620010" h="1955800">
                  <a:moveTo>
                    <a:pt x="2297045" y="1384503"/>
                  </a:moveTo>
                  <a:lnTo>
                    <a:pt x="2017999" y="1384503"/>
                  </a:lnTo>
                  <a:lnTo>
                    <a:pt x="2338178" y="1913686"/>
                  </a:lnTo>
                  <a:lnTo>
                    <a:pt x="2342128" y="1920608"/>
                  </a:lnTo>
                  <a:lnTo>
                    <a:pt x="2375986" y="1945563"/>
                  </a:lnTo>
                  <a:lnTo>
                    <a:pt x="2417490" y="1952967"/>
                  </a:lnTo>
                  <a:lnTo>
                    <a:pt x="2466818" y="1955062"/>
                  </a:lnTo>
                  <a:lnTo>
                    <a:pt x="2487899" y="1955203"/>
                  </a:lnTo>
                  <a:lnTo>
                    <a:pt x="2509808" y="1954970"/>
                  </a:lnTo>
                  <a:lnTo>
                    <a:pt x="2562753" y="1951494"/>
                  </a:lnTo>
                  <a:lnTo>
                    <a:pt x="2605742" y="1938896"/>
                  </a:lnTo>
                  <a:lnTo>
                    <a:pt x="2619826" y="1915909"/>
                  </a:lnTo>
                  <a:lnTo>
                    <a:pt x="2619086" y="1908453"/>
                  </a:lnTo>
                  <a:lnTo>
                    <a:pt x="2616863" y="1900164"/>
                  </a:lnTo>
                  <a:lnTo>
                    <a:pt x="2613156" y="1891041"/>
                  </a:lnTo>
                  <a:lnTo>
                    <a:pt x="2607965" y="1881085"/>
                  </a:lnTo>
                  <a:lnTo>
                    <a:pt x="2297045" y="1384503"/>
                  </a:lnTo>
                  <a:close/>
                </a:path>
                <a:path w="2620010" h="1955800">
                  <a:moveTo>
                    <a:pt x="2477523" y="529196"/>
                  </a:moveTo>
                  <a:lnTo>
                    <a:pt x="2427072" y="530444"/>
                  </a:lnTo>
                  <a:lnTo>
                    <a:pt x="2385891" y="536422"/>
                  </a:lnTo>
                  <a:lnTo>
                    <a:pt x="2349545" y="561809"/>
                  </a:lnTo>
                  <a:lnTo>
                    <a:pt x="2037265" y="1064323"/>
                  </a:lnTo>
                  <a:lnTo>
                    <a:pt x="2295663" y="1064323"/>
                  </a:lnTo>
                  <a:lnTo>
                    <a:pt x="2585727" y="603313"/>
                  </a:lnTo>
                  <a:lnTo>
                    <a:pt x="2600548" y="566254"/>
                  </a:lnTo>
                  <a:lnTo>
                    <a:pt x="2600364" y="559261"/>
                  </a:lnTo>
                  <a:lnTo>
                    <a:pt x="2560759" y="533965"/>
                  </a:lnTo>
                  <a:lnTo>
                    <a:pt x="2516613" y="529937"/>
                  </a:lnTo>
                  <a:lnTo>
                    <a:pt x="2477523" y="5291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107" y="4351019"/>
              <a:ext cx="3826763" cy="1833371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04184" y="4548733"/>
            <a:ext cx="277304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b="1" dirty="0">
                <a:solidFill>
                  <a:srgbClr val="4471C4"/>
                </a:solidFill>
                <a:latin typeface="Calibri"/>
                <a:cs typeface="Calibri"/>
              </a:rPr>
              <a:t>By</a:t>
            </a:r>
            <a:r>
              <a:rPr sz="6600" b="1" spc="-75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6600" b="1" spc="-20" dirty="0">
                <a:solidFill>
                  <a:srgbClr val="4471C4"/>
                </a:solidFill>
                <a:latin typeface="Calibri"/>
                <a:cs typeface="Calibri"/>
              </a:rPr>
              <a:t>2043</a:t>
            </a:r>
            <a:endParaRPr sz="66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817620" y="2506979"/>
            <a:ext cx="0" cy="3422015"/>
          </a:xfrm>
          <a:custGeom>
            <a:avLst/>
            <a:gdLst/>
            <a:ahLst/>
            <a:cxnLst/>
            <a:rect l="l" t="t" r="r" b="b"/>
            <a:pathLst>
              <a:path h="3422015">
                <a:moveTo>
                  <a:pt x="0" y="0"/>
                </a:moveTo>
                <a:lnTo>
                  <a:pt x="0" y="3421913"/>
                </a:lnTo>
              </a:path>
            </a:pathLst>
          </a:custGeom>
          <a:ln w="6350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104886" y="2701843"/>
            <a:ext cx="7289800" cy="2675091"/>
          </a:xfrm>
          <a:prstGeom prst="rect">
            <a:avLst/>
          </a:prstGeom>
        </p:spPr>
        <p:txBody>
          <a:bodyPr vert="horz" wrap="square" lIns="0" tIns="276860" rIns="0" bIns="0" rtlCol="0">
            <a:spAutoFit/>
          </a:bodyPr>
          <a:lstStyle/>
          <a:p>
            <a:pPr marL="86995">
              <a:lnSpc>
                <a:spcPct val="100000"/>
              </a:lnSpc>
              <a:spcBef>
                <a:spcPts val="2180"/>
              </a:spcBef>
            </a:pPr>
            <a:r>
              <a:rPr sz="4800" b="1" dirty="0">
                <a:solidFill>
                  <a:srgbClr val="006FC0"/>
                </a:solidFill>
                <a:latin typeface="Calibri"/>
                <a:cs typeface="Calibri"/>
              </a:rPr>
              <a:t>If</a:t>
            </a:r>
            <a:r>
              <a:rPr sz="48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4800" b="1" dirty="0">
                <a:solidFill>
                  <a:srgbClr val="006FC0"/>
                </a:solidFill>
                <a:latin typeface="Calibri"/>
                <a:cs typeface="Calibri"/>
              </a:rPr>
              <a:t>nothing</a:t>
            </a:r>
            <a:r>
              <a:rPr sz="48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4800" b="1" spc="-10" dirty="0">
                <a:solidFill>
                  <a:srgbClr val="006FC0"/>
                </a:solidFill>
                <a:latin typeface="Calibri"/>
                <a:cs typeface="Calibri"/>
              </a:rPr>
              <a:t>changes</a:t>
            </a:r>
            <a:endParaRPr sz="4800" dirty="0">
              <a:latin typeface="Calibri"/>
              <a:cs typeface="Calibri"/>
            </a:endParaRPr>
          </a:p>
          <a:p>
            <a:pPr marL="299085" marR="759460" indent="-287020">
              <a:lnSpc>
                <a:spcPct val="100000"/>
              </a:lnSpc>
              <a:spcBef>
                <a:spcPts val="1395"/>
              </a:spcBef>
              <a:buFont typeface="Arial"/>
              <a:buChar char="•"/>
              <a:tabLst>
                <a:tab pos="299720" algn="l"/>
              </a:tabLst>
            </a:pPr>
            <a:r>
              <a:rPr sz="3200" dirty="0">
                <a:latin typeface="Calibri"/>
                <a:cs typeface="Calibri"/>
              </a:rPr>
              <a:t>The</a:t>
            </a:r>
            <a:r>
              <a:rPr sz="3200" spc="-2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number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of</a:t>
            </a:r>
            <a:r>
              <a:rPr sz="3200" spc="-2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nursing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home</a:t>
            </a:r>
            <a:r>
              <a:rPr sz="3200" spc="-30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beds </a:t>
            </a:r>
            <a:r>
              <a:rPr sz="3200" dirty="0">
                <a:latin typeface="Calibri"/>
                <a:cs typeface="Calibri"/>
              </a:rPr>
              <a:t>required</a:t>
            </a:r>
            <a:r>
              <a:rPr sz="3200" spc="-7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is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projected</a:t>
            </a:r>
            <a:r>
              <a:rPr sz="3200" spc="-8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to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increase</a:t>
            </a:r>
            <a:r>
              <a:rPr sz="3200" spc="-75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from </a:t>
            </a:r>
            <a:r>
              <a:rPr sz="3200" dirty="0">
                <a:latin typeface="Calibri"/>
                <a:cs typeface="Calibri"/>
              </a:rPr>
              <a:t>5,000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to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10,000.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0" y="-48978"/>
            <a:ext cx="12191999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The</a:t>
            </a:r>
            <a:r>
              <a:rPr spc="-15" dirty="0"/>
              <a:t> </a:t>
            </a:r>
            <a:r>
              <a:rPr dirty="0"/>
              <a:t>NB</a:t>
            </a:r>
            <a:r>
              <a:rPr spc="10" dirty="0"/>
              <a:t> </a:t>
            </a:r>
            <a:r>
              <a:rPr spc="-10" dirty="0"/>
              <a:t>Long-</a:t>
            </a:r>
            <a:r>
              <a:rPr dirty="0"/>
              <a:t>Term</a:t>
            </a:r>
            <a:r>
              <a:rPr spc="5" dirty="0"/>
              <a:t> </a:t>
            </a:r>
            <a:r>
              <a:rPr dirty="0"/>
              <a:t>Care</a:t>
            </a:r>
            <a:r>
              <a:rPr spc="-5" dirty="0"/>
              <a:t> </a:t>
            </a:r>
            <a:r>
              <a:rPr spc="-10" dirty="0"/>
              <a:t>Landscape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0" y="790745"/>
            <a:ext cx="12191998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Adobe Devanagari"/>
                <a:cs typeface="Adobe Devanagari"/>
              </a:rPr>
              <a:t>Potential</a:t>
            </a:r>
            <a:r>
              <a:rPr sz="4800" spc="-30" dirty="0">
                <a:latin typeface="Adobe Devanagari"/>
                <a:cs typeface="Adobe Devanagari"/>
              </a:rPr>
              <a:t> </a:t>
            </a:r>
            <a:r>
              <a:rPr sz="4800" dirty="0">
                <a:latin typeface="Adobe Devanagari"/>
                <a:cs typeface="Adobe Devanagari"/>
              </a:rPr>
              <a:t>for</a:t>
            </a:r>
            <a:r>
              <a:rPr sz="4800" spc="-5" dirty="0">
                <a:latin typeface="Adobe Devanagari"/>
                <a:cs typeface="Adobe Devanagari"/>
              </a:rPr>
              <a:t> </a:t>
            </a:r>
            <a:r>
              <a:rPr sz="4800" dirty="0">
                <a:latin typeface="Adobe Devanagari"/>
                <a:cs typeface="Adobe Devanagari"/>
              </a:rPr>
              <a:t>Doubling</a:t>
            </a:r>
            <a:r>
              <a:rPr sz="4800" spc="-35" dirty="0">
                <a:latin typeface="Adobe Devanagari"/>
                <a:cs typeface="Adobe Devanagari"/>
              </a:rPr>
              <a:t> </a:t>
            </a:r>
            <a:r>
              <a:rPr sz="4800" dirty="0">
                <a:latin typeface="Adobe Devanagari"/>
                <a:cs typeface="Adobe Devanagari"/>
              </a:rPr>
              <a:t>of</a:t>
            </a:r>
            <a:r>
              <a:rPr sz="4800" spc="-20" dirty="0">
                <a:latin typeface="Adobe Devanagari"/>
                <a:cs typeface="Adobe Devanagari"/>
              </a:rPr>
              <a:t> </a:t>
            </a:r>
            <a:r>
              <a:rPr sz="4800" dirty="0">
                <a:latin typeface="Adobe Devanagari"/>
                <a:cs typeface="Adobe Devanagari"/>
              </a:rPr>
              <a:t>Beds,</a:t>
            </a:r>
            <a:r>
              <a:rPr sz="4800" spc="10" dirty="0">
                <a:latin typeface="Adobe Devanagari"/>
                <a:cs typeface="Adobe Devanagari"/>
              </a:rPr>
              <a:t> </a:t>
            </a:r>
            <a:r>
              <a:rPr sz="4800" spc="-10" dirty="0">
                <a:latin typeface="Adobe Devanagari"/>
                <a:cs typeface="Adobe Devanagari"/>
              </a:rPr>
              <a:t>Costs</a:t>
            </a:r>
            <a:endParaRPr sz="4800" dirty="0">
              <a:latin typeface="Adobe Devanagari"/>
              <a:cs typeface="Adobe Devanaga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888901" y="1435905"/>
            <a:ext cx="8412480" cy="15240"/>
          </a:xfrm>
          <a:custGeom>
            <a:avLst/>
            <a:gdLst/>
            <a:ahLst/>
            <a:cxnLst/>
            <a:rect l="l" t="t" r="r" b="b"/>
            <a:pathLst>
              <a:path w="8412480" h="15240">
                <a:moveTo>
                  <a:pt x="8412480" y="0"/>
                </a:moveTo>
                <a:lnTo>
                  <a:pt x="0" y="0"/>
                </a:lnTo>
                <a:lnTo>
                  <a:pt x="0" y="15240"/>
                </a:lnTo>
                <a:lnTo>
                  <a:pt x="8412480" y="15240"/>
                </a:lnTo>
                <a:lnTo>
                  <a:pt x="8412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0" y="-48978"/>
            <a:ext cx="12191999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The</a:t>
            </a:r>
            <a:r>
              <a:rPr spc="-15" dirty="0"/>
              <a:t> </a:t>
            </a:r>
            <a:r>
              <a:rPr dirty="0"/>
              <a:t>NB</a:t>
            </a:r>
            <a:r>
              <a:rPr spc="10" dirty="0"/>
              <a:t> </a:t>
            </a:r>
            <a:r>
              <a:rPr spc="-10" dirty="0"/>
              <a:t>Long-</a:t>
            </a:r>
            <a:r>
              <a:rPr dirty="0"/>
              <a:t>Term</a:t>
            </a:r>
            <a:r>
              <a:rPr spc="5" dirty="0"/>
              <a:t> </a:t>
            </a:r>
            <a:r>
              <a:rPr dirty="0"/>
              <a:t>Care</a:t>
            </a:r>
            <a:r>
              <a:rPr spc="-5" dirty="0"/>
              <a:t> </a:t>
            </a:r>
            <a:r>
              <a:rPr spc="-10" dirty="0"/>
              <a:t>Landscape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0" y="790745"/>
            <a:ext cx="12191998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CA" sz="4800" dirty="0">
                <a:latin typeface="Adobe Devanagari"/>
                <a:cs typeface="Adobe Devanagari"/>
              </a:rPr>
              <a:t>The Need for a New Model</a:t>
            </a:r>
            <a:endParaRPr sz="4800" dirty="0">
              <a:latin typeface="Adobe Devanagari"/>
              <a:cs typeface="Adobe Devanaga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888901" y="1435905"/>
            <a:ext cx="8412480" cy="15240"/>
          </a:xfrm>
          <a:custGeom>
            <a:avLst/>
            <a:gdLst/>
            <a:ahLst/>
            <a:cxnLst/>
            <a:rect l="l" t="t" r="r" b="b"/>
            <a:pathLst>
              <a:path w="8412480" h="15240">
                <a:moveTo>
                  <a:pt x="8412480" y="0"/>
                </a:moveTo>
                <a:lnTo>
                  <a:pt x="0" y="0"/>
                </a:lnTo>
                <a:lnTo>
                  <a:pt x="0" y="15240"/>
                </a:lnTo>
                <a:lnTo>
                  <a:pt x="8412480" y="15240"/>
                </a:lnTo>
                <a:lnTo>
                  <a:pt x="8412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3E47B0-E0B2-1377-207E-EEA1963E51D4}"/>
              </a:ext>
            </a:extLst>
          </p:cNvPr>
          <p:cNvSpPr txBox="1"/>
          <p:nvPr/>
        </p:nvSpPr>
        <p:spPr>
          <a:xfrm>
            <a:off x="902512" y="3867229"/>
            <a:ext cx="4419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/>
              <a:t>Independent Living for as long as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/>
              <a:t>Accessible services which are easy to navigate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/>
              <a:t>Continue to ensure quality long term care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/>
              <a:t>Strengthen Home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/>
              <a:t>Leverage Community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/>
              <a:t>Housing models which support independent living, including for those living with dementia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/>
              <a:t>Workforce development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788244-85B0-9BA2-8F91-2CB4B32A05C3}"/>
              </a:ext>
            </a:extLst>
          </p:cNvPr>
          <p:cNvSpPr txBox="1"/>
          <p:nvPr/>
        </p:nvSpPr>
        <p:spPr>
          <a:xfrm>
            <a:off x="2209800" y="1905000"/>
            <a:ext cx="78638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June 2022</a:t>
            </a:r>
          </a:p>
          <a:p>
            <a:r>
              <a:rPr lang="en-CA" dirty="0"/>
              <a:t>GNB announced that a new Long Term Care Plan would be developed.  </a:t>
            </a:r>
          </a:p>
          <a:p>
            <a:r>
              <a:rPr lang="en-CA" dirty="0"/>
              <a:t>Stakeholder consultations are underway</a:t>
            </a:r>
          </a:p>
        </p:txBody>
      </p:sp>
      <p:pic>
        <p:nvPicPr>
          <p:cNvPr id="17" name="Graphic 16" descr="Megaphone1 outline">
            <a:extLst>
              <a:ext uri="{FF2B5EF4-FFF2-40B4-BE49-F238E27FC236}">
                <a16:creationId xmlns:a16="http://schemas.microsoft.com/office/drawing/2014/main" id="{566DCD83-5F7D-243F-9AF2-D57BAA73D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6312" y="1639105"/>
            <a:ext cx="1184766" cy="1184766"/>
          </a:xfrm>
          <a:prstGeom prst="rect">
            <a:avLst/>
          </a:prstGeom>
        </p:spPr>
      </p:pic>
      <p:pic>
        <p:nvPicPr>
          <p:cNvPr id="19" name="Graphic 18" descr="Puzzle pieces outline">
            <a:extLst>
              <a:ext uri="{FF2B5EF4-FFF2-40B4-BE49-F238E27FC236}">
                <a16:creationId xmlns:a16="http://schemas.microsoft.com/office/drawing/2014/main" id="{14C6827B-1AE9-9500-733C-80470966E7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673" y="2795524"/>
            <a:ext cx="1184766" cy="118476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2D0DBA1-F7A8-472F-EA40-BAB1F26D9218}"/>
              </a:ext>
            </a:extLst>
          </p:cNvPr>
          <p:cNvSpPr txBox="1"/>
          <p:nvPr/>
        </p:nvSpPr>
        <p:spPr>
          <a:xfrm>
            <a:off x="2023747" y="3157075"/>
            <a:ext cx="2719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Elements</a:t>
            </a:r>
          </a:p>
        </p:txBody>
      </p:sp>
      <p:pic>
        <p:nvPicPr>
          <p:cNvPr id="22" name="Graphic 21" descr="Cause And Effect outline">
            <a:extLst>
              <a:ext uri="{FF2B5EF4-FFF2-40B4-BE49-F238E27FC236}">
                <a16:creationId xmlns:a16="http://schemas.microsoft.com/office/drawing/2014/main" id="{AF058072-9FBA-EEAD-4314-7321284140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35783" y="2843410"/>
            <a:ext cx="1088994" cy="108899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CF73430-0DD9-EE23-1F25-7B85F2531B85}"/>
              </a:ext>
            </a:extLst>
          </p:cNvPr>
          <p:cNvSpPr txBox="1"/>
          <p:nvPr/>
        </p:nvSpPr>
        <p:spPr>
          <a:xfrm>
            <a:off x="7110760" y="3157075"/>
            <a:ext cx="4737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Implications for York Care Centre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3579D5-8E3F-DBEF-AB62-FC95B726F9CA}"/>
              </a:ext>
            </a:extLst>
          </p:cNvPr>
          <p:cNvSpPr txBox="1"/>
          <p:nvPr/>
        </p:nvSpPr>
        <p:spPr>
          <a:xfrm>
            <a:off x="6553200" y="3755994"/>
            <a:ext cx="5029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/>
              <a:t>Ensuring our LTC services are not forgotten in the rush to develop community-based services.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/>
              <a:t>Consider if we wish to take a larger role in providing community-based services, including home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/>
              <a:t>Consider the evolution of our independent housing program.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/>
              <a:t>Consider further site development.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/>
              <a:t>Consider a role in workforce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497238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269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The</a:t>
            </a:r>
            <a:r>
              <a:rPr spc="-10" dirty="0"/>
              <a:t> Companies</a:t>
            </a:r>
          </a:p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4800" b="0" dirty="0">
                <a:latin typeface="Adobe Devanagari"/>
                <a:cs typeface="Adobe Devanagari"/>
              </a:rPr>
              <a:t>What it</a:t>
            </a:r>
            <a:r>
              <a:rPr sz="4800" b="0" spc="-20" dirty="0">
                <a:latin typeface="Adobe Devanagari"/>
                <a:cs typeface="Adobe Devanagari"/>
              </a:rPr>
              <a:t> </a:t>
            </a:r>
            <a:r>
              <a:rPr sz="4800" b="0" dirty="0">
                <a:latin typeface="Adobe Devanagari"/>
                <a:cs typeface="Adobe Devanagari"/>
              </a:rPr>
              <a:t>Looks</a:t>
            </a:r>
            <a:r>
              <a:rPr sz="4800" b="0" spc="-10" dirty="0">
                <a:latin typeface="Adobe Devanagari"/>
                <a:cs typeface="Adobe Devanagari"/>
              </a:rPr>
              <a:t> </a:t>
            </a:r>
            <a:r>
              <a:rPr sz="4800" b="0" dirty="0">
                <a:latin typeface="Adobe Devanagari"/>
                <a:cs typeface="Adobe Devanagari"/>
              </a:rPr>
              <a:t>Like</a:t>
            </a:r>
            <a:r>
              <a:rPr sz="4800" b="0" spc="-5" dirty="0">
                <a:latin typeface="Adobe Devanagari"/>
                <a:cs typeface="Adobe Devanagari"/>
              </a:rPr>
              <a:t> </a:t>
            </a:r>
            <a:r>
              <a:rPr sz="4800" b="0" spc="-10" dirty="0">
                <a:latin typeface="Adobe Devanagari"/>
                <a:cs typeface="Adobe Devanagari"/>
              </a:rPr>
              <a:t>Today</a:t>
            </a:r>
            <a:endParaRPr sz="4800" dirty="0">
              <a:latin typeface="Adobe Devanagari"/>
              <a:cs typeface="Adobe Devanaga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144678" y="1430931"/>
            <a:ext cx="5901055" cy="15240"/>
          </a:xfrm>
          <a:custGeom>
            <a:avLst/>
            <a:gdLst/>
            <a:ahLst/>
            <a:cxnLst/>
            <a:rect l="l" t="t" r="r" b="b"/>
            <a:pathLst>
              <a:path w="5901055" h="15240">
                <a:moveTo>
                  <a:pt x="5900928" y="0"/>
                </a:moveTo>
                <a:lnTo>
                  <a:pt x="0" y="0"/>
                </a:lnTo>
                <a:lnTo>
                  <a:pt x="0" y="15240"/>
                </a:lnTo>
                <a:lnTo>
                  <a:pt x="5900928" y="15240"/>
                </a:lnTo>
                <a:lnTo>
                  <a:pt x="59009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1572767"/>
            <a:ext cx="11429998" cy="522274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7992" y="1066800"/>
            <a:ext cx="12191999" cy="4561331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-27992" y="1204987"/>
            <a:ext cx="12191999" cy="41548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185" algn="ctr">
              <a:lnSpc>
                <a:spcPts val="16255"/>
              </a:lnSpc>
              <a:spcBef>
                <a:spcPts val="100"/>
              </a:spcBef>
            </a:pPr>
            <a:r>
              <a:rPr sz="13800" b="0" dirty="0">
                <a:solidFill>
                  <a:srgbClr val="C00000"/>
                </a:solidFill>
                <a:latin typeface="Adobe Devanagari"/>
                <a:cs typeface="Adobe Devanagari"/>
              </a:rPr>
              <a:t>Part</a:t>
            </a:r>
            <a:r>
              <a:rPr sz="13800" b="0" spc="10" dirty="0">
                <a:solidFill>
                  <a:srgbClr val="C00000"/>
                </a:solidFill>
                <a:latin typeface="Adobe Devanagari"/>
                <a:cs typeface="Adobe Devanagari"/>
              </a:rPr>
              <a:t> </a:t>
            </a:r>
            <a:r>
              <a:rPr sz="13800" b="0" spc="-50" dirty="0">
                <a:solidFill>
                  <a:srgbClr val="C00000"/>
                </a:solidFill>
                <a:latin typeface="Adobe Devanagari"/>
                <a:cs typeface="Adobe Devanagari"/>
              </a:rPr>
              <a:t>2</a:t>
            </a:r>
            <a:endParaRPr lang="en-CA" sz="13800" dirty="0">
              <a:latin typeface="Adobe Devanagari"/>
              <a:cs typeface="Adobe Devanagari"/>
            </a:endParaRPr>
          </a:p>
          <a:p>
            <a:pPr algn="ctr">
              <a:lnSpc>
                <a:spcPts val="16255"/>
              </a:lnSpc>
            </a:pPr>
            <a:r>
              <a:rPr lang="en-CA" sz="13800" dirty="0">
                <a:solidFill>
                  <a:srgbClr val="2E5496"/>
                </a:solidFill>
              </a:rPr>
              <a:t>THE </a:t>
            </a:r>
            <a:r>
              <a:rPr lang="en-CA" sz="13800" spc="-10" dirty="0">
                <a:solidFill>
                  <a:srgbClr val="2E5496"/>
                </a:solidFill>
              </a:rPr>
              <a:t>BOARD</a:t>
            </a:r>
            <a:endParaRPr lang="en-CA" sz="13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C7794D8A77384B89B34F0287609BBF" ma:contentTypeVersion="5" ma:contentTypeDescription="Create a new document." ma:contentTypeScope="" ma:versionID="59d3adc5e4a62743900ada1897b33afe">
  <xsd:schema xmlns:xsd="http://www.w3.org/2001/XMLSchema" xmlns:xs="http://www.w3.org/2001/XMLSchema" xmlns:p="http://schemas.microsoft.com/office/2006/metadata/properties" xmlns:ns3="fab19f59-41bb-4359-88f0-df4c541475ba" targetNamespace="http://schemas.microsoft.com/office/2006/metadata/properties" ma:root="true" ma:fieldsID="63c553309e06764da229b39e6b4073c1" ns3:_="">
    <xsd:import namespace="fab19f59-41bb-4359-88f0-df4c541475b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b19f59-41bb-4359-88f0-df4c541475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5B98F39-E325-4364-968B-BD8F2BA316AD}">
  <ds:schemaRefs>
    <ds:schemaRef ds:uri="fab19f59-41bb-4359-88f0-df4c541475ba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676E95E4-FAC6-4F5E-9FE1-81131DDE0E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b19f59-41bb-4359-88f0-df4c541475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2F68CA6-7C25-4672-BD8B-1A6E5A5126D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1118</TotalTime>
  <Words>3295</Words>
  <Application>Microsoft Office PowerPoint</Application>
  <PresentationFormat>Widescreen</PresentationFormat>
  <Paragraphs>634</Paragraphs>
  <Slides>77</Slides>
  <Notes>0</Notes>
  <HiddenSlides>4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4" baseType="lpstr">
      <vt:lpstr>Adobe Devanagari</vt:lpstr>
      <vt:lpstr>Arial</vt:lpstr>
      <vt:lpstr>Bahnschrift Light</vt:lpstr>
      <vt:lpstr>Calibri</vt:lpstr>
      <vt:lpstr>Calibri Light</vt:lpstr>
      <vt:lpstr>Times New Roman</vt:lpstr>
      <vt:lpstr>Office Theme</vt:lpstr>
      <vt:lpstr>PowerPoint Presentation</vt:lpstr>
      <vt:lpstr>Part 1</vt:lpstr>
      <vt:lpstr>The Companies Where it All Started</vt:lpstr>
      <vt:lpstr>PowerPoint Presentation</vt:lpstr>
      <vt:lpstr>PowerPoint Presentation</vt:lpstr>
      <vt:lpstr>PowerPoint Presentation</vt:lpstr>
      <vt:lpstr>PowerPoint Presentation</vt:lpstr>
      <vt:lpstr>The Companies What it Looks Like Today</vt:lpstr>
      <vt:lpstr>Part 2 THE BOARD</vt:lpstr>
      <vt:lpstr>PowerPoint Presentation</vt:lpstr>
      <vt:lpstr>PowerPoint Presentation</vt:lpstr>
      <vt:lpstr>The Board - The Strategic Plan</vt:lpstr>
      <vt:lpstr>The Board Annual Operating Goals</vt:lpstr>
      <vt:lpstr>The Board The Board Portal</vt:lpstr>
      <vt:lpstr>Part 3</vt:lpstr>
      <vt:lpstr>The York Care Foundation Board of Directors</vt:lpstr>
      <vt:lpstr>The York Care Foundation Board</vt:lpstr>
      <vt:lpstr>PowerPoint Presentation</vt:lpstr>
      <vt:lpstr>Part 4</vt:lpstr>
      <vt:lpstr>The SLT &amp; Organizational Structure</vt:lpstr>
      <vt:lpstr>PowerPoint Presentation</vt:lpstr>
      <vt:lpstr>PowerPoint Presentation</vt:lpstr>
      <vt:lpstr>Residents, Tenants, and Clients</vt:lpstr>
      <vt:lpstr>Residents, Tenants, and Clients</vt:lpstr>
      <vt:lpstr>Residents, Tenants, and Clients Long-Term Care Residents</vt:lpstr>
      <vt:lpstr>Residents, Tenants, and Clients Facility Characteristics</vt:lpstr>
      <vt:lpstr>Residents, Tenants, and Clients</vt:lpstr>
      <vt:lpstr>Residents, Tenants, and Clients</vt:lpstr>
      <vt:lpstr>Residents, Tenants, and Clients</vt:lpstr>
      <vt:lpstr>Residents, Tenants, and Clients Independent Living</vt:lpstr>
      <vt:lpstr>Residents, Tenants, and Clients The Adult Day Program</vt:lpstr>
      <vt:lpstr>PowerPoint Presentation</vt:lpstr>
      <vt:lpstr>PowerPoint Presentation</vt:lpstr>
      <vt:lpstr>Workforce Overview</vt:lpstr>
      <vt:lpstr>Workforce Overview Workforce Demographics</vt:lpstr>
      <vt:lpstr>Workforce Overview</vt:lpstr>
      <vt:lpstr>Workforce Overview</vt:lpstr>
      <vt:lpstr>Part 7</vt:lpstr>
      <vt:lpstr>The Organizational Structure   Finance &amp; Accounts</vt:lpstr>
      <vt:lpstr>How the Funding Flows</vt:lpstr>
      <vt:lpstr>How the Funding Flows Social Development to YCC: 2022-23 Fiscal Year</vt:lpstr>
      <vt:lpstr>Other Sources of Revenue for YCC 2022-23 Fiscal Year</vt:lpstr>
      <vt:lpstr>PowerPoint Presentation</vt:lpstr>
      <vt:lpstr>PowerPoint Presentation</vt:lpstr>
      <vt:lpstr>Part 8</vt:lpstr>
      <vt:lpstr>The Organizational Structure   Facility Services</vt:lpstr>
      <vt:lpstr>Facilities &amp; Projects</vt:lpstr>
      <vt:lpstr>Facilities &amp; Projects</vt:lpstr>
      <vt:lpstr>PowerPoint Presentation</vt:lpstr>
      <vt:lpstr>Part 9 AGING RESEARCH</vt:lpstr>
      <vt:lpstr>PowerPoint Presentation</vt:lpstr>
      <vt:lpstr>Aging Research Our Team: Collaborative, Diverse, Driven</vt:lpstr>
      <vt:lpstr>Our Research Innovation, Health Promotion, Knowledge Translation</vt:lpstr>
      <vt:lpstr>Our Research Innovation, Health Promotion, Knowledge Translation</vt:lpstr>
      <vt:lpstr>Our Research Innovation, Health Promotion, Knowledge Translation</vt:lpstr>
      <vt:lpstr>Our Research Innovation, Health Promotion, Knowledge Translation</vt:lpstr>
      <vt:lpstr>Our Research Innovation, Health Promotion, Knowledge Translation</vt:lpstr>
      <vt:lpstr>Our Research Innovation, Health Promotion, Knowledge Translation</vt:lpstr>
      <vt:lpstr>Our Research Innovation, Health Promotion, Knowledge Translation</vt:lpstr>
      <vt:lpstr>PowerPoint Presentation</vt:lpstr>
      <vt:lpstr>Our Companies Websites</vt:lpstr>
      <vt:lpstr>Our Companies Social Media</vt:lpstr>
      <vt:lpstr>Part 11</vt:lpstr>
      <vt:lpstr>Performance Reporting Strategic Scorecard</vt:lpstr>
      <vt:lpstr>Performance Reporting Clinical Reporting Overview</vt:lpstr>
      <vt:lpstr>Performance Reporting</vt:lpstr>
      <vt:lpstr>PowerPoint Presentation</vt:lpstr>
      <vt:lpstr>The NB Long-Term Care Landscape Provincial Regulation</vt:lpstr>
      <vt:lpstr>The NB Long-Term Care Landscape Nursing Home Services: Standards Manual</vt:lpstr>
      <vt:lpstr>The NB Long-Term Care Landscape</vt:lpstr>
      <vt:lpstr>The NB Long-Term Care Landscape New Brunswick Compared to Other Provinces</vt:lpstr>
      <vt:lpstr>The NB Long-Term Care Landscape Region 3 Nursing Homes</vt:lpstr>
      <vt:lpstr>The NB Long-Term Care Landscape Low Growth Population Projections 75+</vt:lpstr>
      <vt:lpstr>PowerPoint Presentation</vt:lpstr>
      <vt:lpstr>PowerPoint Presentation</vt:lpstr>
      <vt:lpstr>The NB Long-Term Care Landscape</vt:lpstr>
      <vt:lpstr>The NB Long-Term Care Landscape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Geri Geldart</dc:creator>
  <cp:lastModifiedBy>Jennifer Vos</cp:lastModifiedBy>
  <cp:revision>25</cp:revision>
  <cp:lastPrinted>2022-10-03T15:20:00Z</cp:lastPrinted>
  <dcterms:created xsi:type="dcterms:W3CDTF">2022-07-29T13:58:46Z</dcterms:created>
  <dcterms:modified xsi:type="dcterms:W3CDTF">2023-12-06T13:13:28Z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2021-10-26T00:00:00Z</vt:filetime>
  </property>
  <property fmtid="{D5CDD505-2E9C-101B-9397-08002B2CF9AE}" pid="3" name="Creator">
    <vt:lpwstr>Acrobat PDFMaker 21 for PowerPoint</vt:lpwstr>
  </property>
  <property fmtid="{D5CDD505-2E9C-101B-9397-08002B2CF9AE}" pid="4" name="LastSaved">
    <vt:filetime>2022-07-29T00:00:00Z</vt:filetime>
  </property>
  <property fmtid="{D5CDD505-2E9C-101B-9397-08002B2CF9AE}" pid="5" name="Producer">
    <vt:lpwstr>Adobe PDF Library 21.7.127</vt:lpwstr>
  </property>
  <property fmtid="{D5CDD505-2E9C-101B-9397-08002B2CF9AE}" pid="6" name="ContentTypeId">
    <vt:lpwstr>0x010100EFC7794D8A77384B89B34F0287609BBF</vt:lpwstr>
  </property>
</Properties>
</file>